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73" r:id="rId6"/>
    <p:sldId id="274" r:id="rId7"/>
    <p:sldId id="275" r:id="rId8"/>
    <p:sldId id="276" r:id="rId9"/>
    <p:sldId id="269" r:id="rId10"/>
    <p:sldId id="270" r:id="rId11"/>
    <p:sldId id="279" r:id="rId12"/>
    <p:sldId id="271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en Bordignon" userId="4ec806f9f0db497b" providerId="LiveId" clId="{910A266A-72EB-4970-B00E-A161D6314499}"/>
    <pc:docChg chg="delSld">
      <pc:chgData name="Kristen Bordignon" userId="4ec806f9f0db497b" providerId="LiveId" clId="{910A266A-72EB-4970-B00E-A161D6314499}" dt="2024-01-30T20:08:32.273" v="8" actId="47"/>
      <pc:docMkLst>
        <pc:docMk/>
      </pc:docMkLst>
      <pc:sldChg chg="del">
        <pc:chgData name="Kristen Bordignon" userId="4ec806f9f0db497b" providerId="LiveId" clId="{910A266A-72EB-4970-B00E-A161D6314499}" dt="2024-01-30T20:08:28.299" v="0" actId="47"/>
        <pc:sldMkLst>
          <pc:docMk/>
          <pc:sldMk cId="1300838929" sldId="256"/>
        </pc:sldMkLst>
      </pc:sldChg>
      <pc:sldChg chg="del">
        <pc:chgData name="Kristen Bordignon" userId="4ec806f9f0db497b" providerId="LiveId" clId="{910A266A-72EB-4970-B00E-A161D6314499}" dt="2024-01-30T20:08:29.312" v="2" actId="47"/>
        <pc:sldMkLst>
          <pc:docMk/>
          <pc:sldMk cId="2372859937" sldId="258"/>
        </pc:sldMkLst>
      </pc:sldChg>
      <pc:sldChg chg="del">
        <pc:chgData name="Kristen Bordignon" userId="4ec806f9f0db497b" providerId="LiveId" clId="{910A266A-72EB-4970-B00E-A161D6314499}" dt="2024-01-30T20:08:28.908" v="1" actId="47"/>
        <pc:sldMkLst>
          <pc:docMk/>
          <pc:sldMk cId="2312015793" sldId="259"/>
        </pc:sldMkLst>
      </pc:sldChg>
      <pc:sldChg chg="del">
        <pc:chgData name="Kristen Bordignon" userId="4ec806f9f0db497b" providerId="LiveId" clId="{910A266A-72EB-4970-B00E-A161D6314499}" dt="2024-01-30T20:08:29.718" v="3" actId="47"/>
        <pc:sldMkLst>
          <pc:docMk/>
          <pc:sldMk cId="3681007302" sldId="260"/>
        </pc:sldMkLst>
      </pc:sldChg>
      <pc:sldChg chg="del">
        <pc:chgData name="Kristen Bordignon" userId="4ec806f9f0db497b" providerId="LiveId" clId="{910A266A-72EB-4970-B00E-A161D6314499}" dt="2024-01-30T20:08:30.113" v="4" actId="47"/>
        <pc:sldMkLst>
          <pc:docMk/>
          <pc:sldMk cId="473593792" sldId="261"/>
        </pc:sldMkLst>
      </pc:sldChg>
      <pc:sldChg chg="del">
        <pc:chgData name="Kristen Bordignon" userId="4ec806f9f0db497b" providerId="LiveId" clId="{910A266A-72EB-4970-B00E-A161D6314499}" dt="2024-01-30T20:08:30.503" v="5" actId="47"/>
        <pc:sldMkLst>
          <pc:docMk/>
          <pc:sldMk cId="4158797880" sldId="262"/>
        </pc:sldMkLst>
      </pc:sldChg>
      <pc:sldChg chg="del">
        <pc:chgData name="Kristen Bordignon" userId="4ec806f9f0db497b" providerId="LiveId" clId="{910A266A-72EB-4970-B00E-A161D6314499}" dt="2024-01-30T20:08:31.144" v="6" actId="47"/>
        <pc:sldMkLst>
          <pc:docMk/>
          <pc:sldMk cId="2516713045" sldId="263"/>
        </pc:sldMkLst>
      </pc:sldChg>
      <pc:sldChg chg="del">
        <pc:chgData name="Kristen Bordignon" userId="4ec806f9f0db497b" providerId="LiveId" clId="{910A266A-72EB-4970-B00E-A161D6314499}" dt="2024-01-30T20:08:32.273" v="8" actId="47"/>
        <pc:sldMkLst>
          <pc:docMk/>
          <pc:sldMk cId="2913113653" sldId="264"/>
        </pc:sldMkLst>
      </pc:sldChg>
      <pc:sldChg chg="del">
        <pc:chgData name="Kristen Bordignon" userId="4ec806f9f0db497b" providerId="LiveId" clId="{910A266A-72EB-4970-B00E-A161D6314499}" dt="2024-01-30T20:08:31.793" v="7" actId="47"/>
        <pc:sldMkLst>
          <pc:docMk/>
          <pc:sldMk cId="1811204533" sldId="277"/>
        </pc:sldMkLst>
      </pc:sldChg>
    </pc:docChg>
  </pc:docChgLst>
  <pc:docChgLst>
    <pc:chgData name="Kristen Bordignon" userId="4ec806f9f0db497b" providerId="LiveId" clId="{D7B843F4-DF19-4F42-96E6-C96A2BB2C9C6}"/>
    <pc:docChg chg="undo custSel addSld modSld">
      <pc:chgData name="Kristen Bordignon" userId="4ec806f9f0db497b" providerId="LiveId" clId="{D7B843F4-DF19-4F42-96E6-C96A2BB2C9C6}" dt="2024-01-26T02:54:44.233" v="604" actId="1076"/>
      <pc:docMkLst>
        <pc:docMk/>
      </pc:docMkLst>
      <pc:sldChg chg="addSp modSp mod">
        <pc:chgData name="Kristen Bordignon" userId="4ec806f9f0db497b" providerId="LiveId" clId="{D7B843F4-DF19-4F42-96E6-C96A2BB2C9C6}" dt="2024-01-26T02:11:34.729" v="228" actId="20577"/>
        <pc:sldMkLst>
          <pc:docMk/>
          <pc:sldMk cId="1300838929" sldId="256"/>
        </pc:sldMkLst>
        <pc:spChg chg="add mod">
          <ac:chgData name="Kristen Bordignon" userId="4ec806f9f0db497b" providerId="LiveId" clId="{D7B843F4-DF19-4F42-96E6-C96A2BB2C9C6}" dt="2024-01-22T23:11:23.996" v="111" actId="1076"/>
          <ac:spMkLst>
            <pc:docMk/>
            <pc:sldMk cId="1300838929" sldId="256"/>
            <ac:spMk id="2" creationId="{2FFDBCD8-3611-3B50-A04A-0DAEDDB31875}"/>
          </ac:spMkLst>
        </pc:spChg>
        <pc:spChg chg="mod">
          <ac:chgData name="Kristen Bordignon" userId="4ec806f9f0db497b" providerId="LiveId" clId="{D7B843F4-DF19-4F42-96E6-C96A2BB2C9C6}" dt="2024-01-22T23:10:36.007" v="102" actId="1076"/>
          <ac:spMkLst>
            <pc:docMk/>
            <pc:sldMk cId="1300838929" sldId="256"/>
            <ac:spMk id="3" creationId="{AFB1BADC-8C7C-4D3D-B824-E75D0C696329}"/>
          </ac:spMkLst>
        </pc:spChg>
        <pc:spChg chg="mod">
          <ac:chgData name="Kristen Bordignon" userId="4ec806f9f0db497b" providerId="LiveId" clId="{D7B843F4-DF19-4F42-96E6-C96A2BB2C9C6}" dt="2024-01-26T02:11:34.729" v="228" actId="20577"/>
          <ac:spMkLst>
            <pc:docMk/>
            <pc:sldMk cId="1300838929" sldId="256"/>
            <ac:spMk id="6" creationId="{5EFD9EF8-CA06-423B-8A9E-2FC8BFF1896C}"/>
          </ac:spMkLst>
        </pc:spChg>
        <pc:picChg chg="mod">
          <ac:chgData name="Kristen Bordignon" userId="4ec806f9f0db497b" providerId="LiveId" clId="{D7B843F4-DF19-4F42-96E6-C96A2BB2C9C6}" dt="2024-01-22T23:11:07.143" v="109" actId="1076"/>
          <ac:picMkLst>
            <pc:docMk/>
            <pc:sldMk cId="1300838929" sldId="256"/>
            <ac:picMk id="4" creationId="{1B797D1F-C258-424E-AE77-5F9376EC14A5}"/>
          </ac:picMkLst>
        </pc:picChg>
        <pc:picChg chg="mod">
          <ac:chgData name="Kristen Bordignon" userId="4ec806f9f0db497b" providerId="LiveId" clId="{D7B843F4-DF19-4F42-96E6-C96A2BB2C9C6}" dt="2024-01-22T23:11:15.879" v="110" actId="1076"/>
          <ac:picMkLst>
            <pc:docMk/>
            <pc:sldMk cId="1300838929" sldId="256"/>
            <ac:picMk id="5" creationId="{A1E42907-251C-4651-9E2B-952429AA3C89}"/>
          </ac:picMkLst>
        </pc:picChg>
      </pc:sldChg>
      <pc:sldChg chg="modSp mod">
        <pc:chgData name="Kristen Bordignon" userId="4ec806f9f0db497b" providerId="LiveId" clId="{D7B843F4-DF19-4F42-96E6-C96A2BB2C9C6}" dt="2024-01-26T02:11:47.033" v="232" actId="20577"/>
        <pc:sldMkLst>
          <pc:docMk/>
          <pc:sldMk cId="2312015793" sldId="259"/>
        </pc:sldMkLst>
        <pc:spChg chg="mod">
          <ac:chgData name="Kristen Bordignon" userId="4ec806f9f0db497b" providerId="LiveId" clId="{D7B843F4-DF19-4F42-96E6-C96A2BB2C9C6}" dt="2024-01-26T02:11:47.033" v="232" actId="20577"/>
          <ac:spMkLst>
            <pc:docMk/>
            <pc:sldMk cId="2312015793" sldId="259"/>
            <ac:spMk id="6" creationId="{09B82B76-2125-436C-BF93-2B4D67768A92}"/>
          </ac:spMkLst>
        </pc:spChg>
      </pc:sldChg>
      <pc:sldChg chg="modSp mod">
        <pc:chgData name="Kristen Bordignon" userId="4ec806f9f0db497b" providerId="LiveId" clId="{D7B843F4-DF19-4F42-96E6-C96A2BB2C9C6}" dt="2024-01-22T23:14:08.669" v="179" actId="27636"/>
        <pc:sldMkLst>
          <pc:docMk/>
          <pc:sldMk cId="3681007302" sldId="260"/>
        </pc:sldMkLst>
        <pc:spChg chg="mod">
          <ac:chgData name="Kristen Bordignon" userId="4ec806f9f0db497b" providerId="LiveId" clId="{D7B843F4-DF19-4F42-96E6-C96A2BB2C9C6}" dt="2024-01-22T23:14:08.669" v="179" actId="27636"/>
          <ac:spMkLst>
            <pc:docMk/>
            <pc:sldMk cId="3681007302" sldId="260"/>
            <ac:spMk id="2" creationId="{65EE2522-7B36-45E5-AD6B-D2397471FA37}"/>
          </ac:spMkLst>
        </pc:spChg>
      </pc:sldChg>
      <pc:sldChg chg="delSp modSp mod">
        <pc:chgData name="Kristen Bordignon" userId="4ec806f9f0db497b" providerId="LiveId" clId="{D7B843F4-DF19-4F42-96E6-C96A2BB2C9C6}" dt="2024-01-26T02:12:48.772" v="252" actId="20577"/>
        <pc:sldMkLst>
          <pc:docMk/>
          <pc:sldMk cId="473593792" sldId="261"/>
        </pc:sldMkLst>
        <pc:spChg chg="mod">
          <ac:chgData name="Kristen Bordignon" userId="4ec806f9f0db497b" providerId="LiveId" clId="{D7B843F4-DF19-4F42-96E6-C96A2BB2C9C6}" dt="2024-01-26T02:12:48.772" v="252" actId="20577"/>
          <ac:spMkLst>
            <pc:docMk/>
            <pc:sldMk cId="473593792" sldId="261"/>
            <ac:spMk id="5" creationId="{F4623651-C73E-4291-9545-D8D18F5BBE3B}"/>
          </ac:spMkLst>
        </pc:spChg>
        <pc:picChg chg="del">
          <ac:chgData name="Kristen Bordignon" userId="4ec806f9f0db497b" providerId="LiveId" clId="{D7B843F4-DF19-4F42-96E6-C96A2BB2C9C6}" dt="2024-01-22T23:06:58.699" v="0" actId="21"/>
          <ac:picMkLst>
            <pc:docMk/>
            <pc:sldMk cId="473593792" sldId="261"/>
            <ac:picMk id="1028" creationId="{9343EDB6-E0B1-4D9D-A0E4-F4D07B62F8C0}"/>
          </ac:picMkLst>
        </pc:picChg>
      </pc:sldChg>
      <pc:sldChg chg="addSp modSp mod">
        <pc:chgData name="Kristen Bordignon" userId="4ec806f9f0db497b" providerId="LiveId" clId="{D7B843F4-DF19-4F42-96E6-C96A2BB2C9C6}" dt="2024-01-26T02:29:36.803" v="422" actId="1076"/>
        <pc:sldMkLst>
          <pc:docMk/>
          <pc:sldMk cId="2516713045" sldId="263"/>
        </pc:sldMkLst>
        <pc:spChg chg="mod">
          <ac:chgData name="Kristen Bordignon" userId="4ec806f9f0db497b" providerId="LiveId" clId="{D7B843F4-DF19-4F42-96E6-C96A2BB2C9C6}" dt="2024-01-26T02:29:36.803" v="422" actId="1076"/>
          <ac:spMkLst>
            <pc:docMk/>
            <pc:sldMk cId="2516713045" sldId="263"/>
            <ac:spMk id="9" creationId="{E54D7316-D9C7-4C6D-B9D6-6A1B494120AE}"/>
          </ac:spMkLst>
        </pc:spChg>
        <pc:graphicFrameChg chg="add mod modGraphic">
          <ac:chgData name="Kristen Bordignon" userId="4ec806f9f0db497b" providerId="LiveId" clId="{D7B843F4-DF19-4F42-96E6-C96A2BB2C9C6}" dt="2024-01-26T02:29:20.029" v="421" actId="1076"/>
          <ac:graphicFrameMkLst>
            <pc:docMk/>
            <pc:sldMk cId="2516713045" sldId="263"/>
            <ac:graphicFrameMk id="5" creationId="{E48E72A2-488B-5270-20DE-6E37CA5C839F}"/>
          </ac:graphicFrameMkLst>
        </pc:graphicFrameChg>
        <pc:graphicFrameChg chg="mod modGraphic">
          <ac:chgData name="Kristen Bordignon" userId="4ec806f9f0db497b" providerId="LiveId" clId="{D7B843F4-DF19-4F42-96E6-C96A2BB2C9C6}" dt="2024-01-26T02:26:55.076" v="370" actId="113"/>
          <ac:graphicFrameMkLst>
            <pc:docMk/>
            <pc:sldMk cId="2516713045" sldId="263"/>
            <ac:graphicFrameMk id="6" creationId="{35B6DE87-3FE4-48ED-90B0-6AC8CE920A27}"/>
          </ac:graphicFrameMkLst>
        </pc:graphicFrameChg>
        <pc:graphicFrameChg chg="mod modGraphic">
          <ac:chgData name="Kristen Bordignon" userId="4ec806f9f0db497b" providerId="LiveId" clId="{D7B843F4-DF19-4F42-96E6-C96A2BB2C9C6}" dt="2024-01-26T02:28:47.934" v="415" actId="14734"/>
          <ac:graphicFrameMkLst>
            <pc:docMk/>
            <pc:sldMk cId="2516713045" sldId="263"/>
            <ac:graphicFrameMk id="7" creationId="{04F442CF-69B5-4AA1-93FA-552EDF1730BF}"/>
          </ac:graphicFrameMkLst>
        </pc:graphicFrameChg>
      </pc:sldChg>
      <pc:sldChg chg="modSp mod">
        <pc:chgData name="Kristen Bordignon" userId="4ec806f9f0db497b" providerId="LiveId" clId="{D7B843F4-DF19-4F42-96E6-C96A2BB2C9C6}" dt="2024-01-26T02:33:04.028" v="485" actId="115"/>
        <pc:sldMkLst>
          <pc:docMk/>
          <pc:sldMk cId="2913113653" sldId="264"/>
        </pc:sldMkLst>
        <pc:spChg chg="mod">
          <ac:chgData name="Kristen Bordignon" userId="4ec806f9f0db497b" providerId="LiveId" clId="{D7B843F4-DF19-4F42-96E6-C96A2BB2C9C6}" dt="2024-01-26T02:33:04.028" v="485" actId="115"/>
          <ac:spMkLst>
            <pc:docMk/>
            <pc:sldMk cId="2913113653" sldId="264"/>
            <ac:spMk id="5" creationId="{E8D43240-BCA6-41E0-AD3C-0B5C03C3FB7E}"/>
          </ac:spMkLst>
        </pc:spChg>
      </pc:sldChg>
      <pc:sldChg chg="modSp mod">
        <pc:chgData name="Kristen Bordignon" userId="4ec806f9f0db497b" providerId="LiveId" clId="{D7B843F4-DF19-4F42-96E6-C96A2BB2C9C6}" dt="2024-01-26T02:33:29.369" v="486" actId="20577"/>
        <pc:sldMkLst>
          <pc:docMk/>
          <pc:sldMk cId="3656262801" sldId="265"/>
        </pc:sldMkLst>
        <pc:spChg chg="mod">
          <ac:chgData name="Kristen Bordignon" userId="4ec806f9f0db497b" providerId="LiveId" clId="{D7B843F4-DF19-4F42-96E6-C96A2BB2C9C6}" dt="2024-01-26T02:33:29.369" v="486" actId="20577"/>
          <ac:spMkLst>
            <pc:docMk/>
            <pc:sldMk cId="3656262801" sldId="265"/>
            <ac:spMk id="11" creationId="{336372A2-E356-4EBB-9415-EE688C3B67FA}"/>
          </ac:spMkLst>
        </pc:spChg>
      </pc:sldChg>
      <pc:sldChg chg="modSp mod">
        <pc:chgData name="Kristen Bordignon" userId="4ec806f9f0db497b" providerId="LiveId" clId="{D7B843F4-DF19-4F42-96E6-C96A2BB2C9C6}" dt="2024-01-26T02:54:34.638" v="602" actId="1076"/>
        <pc:sldMkLst>
          <pc:docMk/>
          <pc:sldMk cId="1828787552" sldId="270"/>
        </pc:sldMkLst>
        <pc:spChg chg="mod">
          <ac:chgData name="Kristen Bordignon" userId="4ec806f9f0db497b" providerId="LiveId" clId="{D7B843F4-DF19-4F42-96E6-C96A2BB2C9C6}" dt="2024-01-26T02:46:36.078" v="600" actId="1076"/>
          <ac:spMkLst>
            <pc:docMk/>
            <pc:sldMk cId="1828787552" sldId="270"/>
            <ac:spMk id="2" creationId="{9B81B367-F115-4D27-A342-9C2E6C67D311}"/>
          </ac:spMkLst>
        </pc:spChg>
        <pc:spChg chg="mod">
          <ac:chgData name="Kristen Bordignon" userId="4ec806f9f0db497b" providerId="LiveId" clId="{D7B843F4-DF19-4F42-96E6-C96A2BB2C9C6}" dt="2024-01-26T02:54:34.638" v="602" actId="1076"/>
          <ac:spMkLst>
            <pc:docMk/>
            <pc:sldMk cId="1828787552" sldId="270"/>
            <ac:spMk id="6" creationId="{799CA369-9967-49D4-9BF8-6B9EFC3E770F}"/>
          </ac:spMkLst>
        </pc:spChg>
        <pc:graphicFrameChg chg="mod modGraphic">
          <ac:chgData name="Kristen Bordignon" userId="4ec806f9f0db497b" providerId="LiveId" clId="{D7B843F4-DF19-4F42-96E6-C96A2BB2C9C6}" dt="2024-01-26T02:46:28.658" v="599" actId="1076"/>
          <ac:graphicFrameMkLst>
            <pc:docMk/>
            <pc:sldMk cId="1828787552" sldId="270"/>
            <ac:graphicFrameMk id="5" creationId="{73ABD853-DFC9-4A72-8DE3-5F166FE1D74A}"/>
          </ac:graphicFrameMkLst>
        </pc:graphicFrameChg>
        <pc:picChg chg="mod">
          <ac:chgData name="Kristen Bordignon" userId="4ec806f9f0db497b" providerId="LiveId" clId="{D7B843F4-DF19-4F42-96E6-C96A2BB2C9C6}" dt="2024-01-26T02:46:44.917" v="601" actId="1076"/>
          <ac:picMkLst>
            <pc:docMk/>
            <pc:sldMk cId="1828787552" sldId="270"/>
            <ac:picMk id="3" creationId="{A1A0AD61-F8E9-4957-886D-1F2C4D3B0056}"/>
          </ac:picMkLst>
        </pc:picChg>
      </pc:sldChg>
      <pc:sldChg chg="modSp mod">
        <pc:chgData name="Kristen Bordignon" userId="4ec806f9f0db497b" providerId="LiveId" clId="{D7B843F4-DF19-4F42-96E6-C96A2BB2C9C6}" dt="2024-01-26T02:42:52.488" v="543" actId="20577"/>
        <pc:sldMkLst>
          <pc:docMk/>
          <pc:sldMk cId="1183480349" sldId="271"/>
        </pc:sldMkLst>
        <pc:graphicFrameChg chg="mod modGraphic">
          <ac:chgData name="Kristen Bordignon" userId="4ec806f9f0db497b" providerId="LiveId" clId="{D7B843F4-DF19-4F42-96E6-C96A2BB2C9C6}" dt="2024-01-26T02:42:52.488" v="543" actId="20577"/>
          <ac:graphicFrameMkLst>
            <pc:docMk/>
            <pc:sldMk cId="1183480349" sldId="271"/>
            <ac:graphicFrameMk id="4" creationId="{C37D0C53-7CB4-4D6D-87B2-B4FA471D9728}"/>
          </ac:graphicFrameMkLst>
        </pc:graphicFrameChg>
      </pc:sldChg>
      <pc:sldChg chg="modSp mod">
        <pc:chgData name="Kristen Bordignon" userId="4ec806f9f0db497b" providerId="LiveId" clId="{D7B843F4-DF19-4F42-96E6-C96A2BB2C9C6}" dt="2024-01-26T02:46:10.500" v="597" actId="1076"/>
        <pc:sldMkLst>
          <pc:docMk/>
          <pc:sldMk cId="3743381444" sldId="278"/>
        </pc:sldMkLst>
        <pc:spChg chg="mod">
          <ac:chgData name="Kristen Bordignon" userId="4ec806f9f0db497b" providerId="LiveId" clId="{D7B843F4-DF19-4F42-96E6-C96A2BB2C9C6}" dt="2024-01-26T02:46:10.500" v="597" actId="1076"/>
          <ac:spMkLst>
            <pc:docMk/>
            <pc:sldMk cId="3743381444" sldId="278"/>
            <ac:spMk id="24" creationId="{CDA647C8-E00A-467C-973C-E85D32E8E27F}"/>
          </ac:spMkLst>
        </pc:spChg>
        <pc:picChg chg="mod">
          <ac:chgData name="Kristen Bordignon" userId="4ec806f9f0db497b" providerId="LiveId" clId="{D7B843F4-DF19-4F42-96E6-C96A2BB2C9C6}" dt="2024-01-26T02:46:09.138" v="596" actId="1076"/>
          <ac:picMkLst>
            <pc:docMk/>
            <pc:sldMk cId="3743381444" sldId="278"/>
            <ac:picMk id="20" creationId="{8F425E4B-4E9A-4BF6-BCA2-BED12A194439}"/>
          </ac:picMkLst>
        </pc:picChg>
      </pc:sldChg>
      <pc:sldChg chg="modSp add mod">
        <pc:chgData name="Kristen Bordignon" userId="4ec806f9f0db497b" providerId="LiveId" clId="{D7B843F4-DF19-4F42-96E6-C96A2BB2C9C6}" dt="2024-01-26T02:54:44.233" v="604" actId="1076"/>
        <pc:sldMkLst>
          <pc:docMk/>
          <pc:sldMk cId="825324535" sldId="279"/>
        </pc:sldMkLst>
        <pc:spChg chg="mod">
          <ac:chgData name="Kristen Bordignon" userId="4ec806f9f0db497b" providerId="LiveId" clId="{D7B843F4-DF19-4F42-96E6-C96A2BB2C9C6}" dt="2024-01-26T02:44:30.537" v="579" actId="1076"/>
          <ac:spMkLst>
            <pc:docMk/>
            <pc:sldMk cId="825324535" sldId="279"/>
            <ac:spMk id="2" creationId="{9B81B367-F115-4D27-A342-9C2E6C67D311}"/>
          </ac:spMkLst>
        </pc:spChg>
        <pc:spChg chg="mod">
          <ac:chgData name="Kristen Bordignon" userId="4ec806f9f0db497b" providerId="LiveId" clId="{D7B843F4-DF19-4F42-96E6-C96A2BB2C9C6}" dt="2024-01-26T02:54:44.233" v="604" actId="1076"/>
          <ac:spMkLst>
            <pc:docMk/>
            <pc:sldMk cId="825324535" sldId="279"/>
            <ac:spMk id="6" creationId="{799CA369-9967-49D4-9BF8-6B9EFC3E770F}"/>
          </ac:spMkLst>
        </pc:spChg>
        <pc:graphicFrameChg chg="mod modGraphic">
          <ac:chgData name="Kristen Bordignon" userId="4ec806f9f0db497b" providerId="LiveId" clId="{D7B843F4-DF19-4F42-96E6-C96A2BB2C9C6}" dt="2024-01-26T02:44:22.473" v="578" actId="1076"/>
          <ac:graphicFrameMkLst>
            <pc:docMk/>
            <pc:sldMk cId="825324535" sldId="279"/>
            <ac:graphicFrameMk id="5" creationId="{73ABD853-DFC9-4A72-8DE3-5F166FE1D74A}"/>
          </ac:graphicFrameMkLst>
        </pc:graphicFrameChg>
        <pc:picChg chg="mod">
          <ac:chgData name="Kristen Bordignon" userId="4ec806f9f0db497b" providerId="LiveId" clId="{D7B843F4-DF19-4F42-96E6-C96A2BB2C9C6}" dt="2024-01-26T02:44:38.145" v="580" actId="1076"/>
          <ac:picMkLst>
            <pc:docMk/>
            <pc:sldMk cId="825324535" sldId="279"/>
            <ac:picMk id="3" creationId="{A1A0AD61-F8E9-4957-886D-1F2C4D3B005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091E4-5AA5-4DCC-A907-ECA8716A7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8CA7E7-7955-43C6-9920-CE365E328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9446F-AAC8-43A7-851C-89103BAAD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99A4-CCF7-485B-90AF-C88CD1A18D72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10DDD-8B0B-4AA7-8DE2-FE28761A1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E87FE-8264-4B84-851B-A4B6A991E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A90A-98C6-46F0-8030-4544F177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7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B0A48-3B6E-4920-A76A-76B5661EC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94C77-2E02-45DD-8600-1EB179809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58D48-CB29-4E52-9D83-5EFE5D144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99A4-CCF7-485B-90AF-C88CD1A18D72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3B37A-4229-4BDA-B123-9345F941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4EBE4-1B87-4192-AD6C-BF6616B42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A90A-98C6-46F0-8030-4544F177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49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3A2346-59E7-462C-BB6A-D7CD49F31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FECD83-9567-4EAC-8712-D9BFEDC5A4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FBCD9-C1EE-4C8B-BAC8-54D5DD039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99A4-CCF7-485B-90AF-C88CD1A18D72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2F65F-78A6-4A0A-94EC-2E6071A0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4CE9C-D426-4DCC-B208-49EE2BA72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A90A-98C6-46F0-8030-4544F177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ABC22-D082-4F95-A576-0207B8A1A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C2405-56B5-479F-ADC7-4ACFEA887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2535F-B514-42F9-9C4B-53A7F54B6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99A4-CCF7-485B-90AF-C88CD1A18D72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34C2D-872A-47BA-B63B-3AFD6E66A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F84F7-C54D-4F3A-8591-78F88D06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A90A-98C6-46F0-8030-4544F177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E88CD-11D9-4A3A-95D5-EA328F207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F4CAA-A9F2-4DEE-B016-D5673CF9F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61D71-3F1C-4099-BA60-F6AD4AE56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99A4-CCF7-485B-90AF-C88CD1A18D72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A9917-AA77-44B9-9719-109E86A34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ADDA2-E8C8-47DC-9C7E-A1C7D326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A90A-98C6-46F0-8030-4544F177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6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8655D-DDEA-4773-AD7F-020E53B9E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0CC68-F0C2-4BDC-B467-902E0A5DFC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57388C-23ED-4188-9479-E1EF2DC39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1CD57-4413-40CD-BF9A-41B18A338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99A4-CCF7-485B-90AF-C88CD1A18D72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3FD897-584D-4EFB-AF1F-9B8FD7A84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E33C7F-A1E9-40CD-A523-CAA3DCB71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A90A-98C6-46F0-8030-4544F177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1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6A72E-D910-4C5F-A20D-72C05B58B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29B3F-ED30-4926-846F-813337202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C481C-12EE-4D2B-8217-2DCCE81E7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4DC40B-96E5-4DE6-BB07-3E06C1C985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007E03-1B3C-41FA-A971-952DA6E904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F6D1BF-03D4-48A1-A685-4F6CD24FB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99A4-CCF7-485B-90AF-C88CD1A18D72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783D61-ACB1-48A7-BAB8-8E3DD1BB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B3775B-C1B2-4B6A-8069-CB79A9012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A90A-98C6-46F0-8030-4544F177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4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A513C-D185-4AAC-BFCC-551F2B62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65B51-8592-4026-9A0B-FBEAC2494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99A4-CCF7-485B-90AF-C88CD1A18D72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46FC8F-5E00-4E02-BB6A-173E37311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38E4C-07F6-42F1-A626-2791EEBE7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A90A-98C6-46F0-8030-4544F177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4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46B20B-1C90-408B-9793-847A0558B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99A4-CCF7-485B-90AF-C88CD1A18D72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90B92B-2842-407F-9FB6-1906B823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D6D653-2136-49EF-904A-7E4CAC13F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A90A-98C6-46F0-8030-4544F177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33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800F9-32B3-4544-8A4B-01533930A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6D232-CECC-4887-B561-C0BB4AA98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2AB34A-6DC0-4C89-BB22-831809C21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F157E-8C28-49DE-B0CB-B3F828C07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99A4-CCF7-485B-90AF-C88CD1A18D72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A125A-3D29-4BB7-9396-9946CA69F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2413B-228E-4918-9A82-E1EB5E380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A90A-98C6-46F0-8030-4544F177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D5CD9-C74B-41CF-96A1-2869A3C77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86D003-D61E-4D01-A3D9-4CF4D9B70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2F274-D0BD-4F02-9990-6BEC0CB27C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644F16-E241-4224-B053-BDB9FB62E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99A4-CCF7-485B-90AF-C88CD1A18D72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307E2-D14C-4A82-BEA2-3D8FB0F7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03AD8-6948-4AB2-8FC9-3C75F6B0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A90A-98C6-46F0-8030-4544F177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0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34672E-9CB7-43BD-AEB9-EE341BB4D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F47E45-2335-4109-81DA-27D64ECB0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C2C94-A931-4E5B-B45C-C0D2896119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299A4-CCF7-485B-90AF-C88CD1A18D72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EDB64-85F0-415D-82E1-76AF5483B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B5BF7-6C20-4555-8546-239877759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5A90A-98C6-46F0-8030-4544F177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06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hyperlink" Target="http://www.americanotologicalsociety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7D51107-622E-4920-AD51-6F1CA14FD8CA}"/>
              </a:ext>
            </a:extLst>
          </p:cNvPr>
          <p:cNvSpPr/>
          <p:nvPr/>
        </p:nvSpPr>
        <p:spPr>
          <a:xfrm>
            <a:off x="618813" y="426330"/>
            <a:ext cx="10916691" cy="1473958"/>
          </a:xfrm>
          <a:prstGeom prst="rect">
            <a:avLst/>
          </a:prstGeom>
          <a:solidFill>
            <a:srgbClr val="436254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 American </a:t>
            </a:r>
            <a:r>
              <a:rPr lang="en-US" altLang="en-US" sz="3000" b="1" dirty="0" err="1">
                <a:latin typeface="Verdana" panose="020B0604030504040204" pitchFamily="34" charset="0"/>
                <a:ea typeface="Verdana" panose="020B0604030504040204" pitchFamily="34" charset="0"/>
              </a:rPr>
              <a:t>Otological</a:t>
            </a:r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Society </a:t>
            </a:r>
            <a:r>
              <a:rPr lang="en-US" alt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Research Fund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5602A0-AD08-479D-B12B-8F0B6B797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58516" y="426330"/>
            <a:ext cx="1496176" cy="149617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DE4C39D-8235-434B-8ED9-B9DA35D5AE43}"/>
              </a:ext>
            </a:extLst>
          </p:cNvPr>
          <p:cNvSpPr/>
          <p:nvPr/>
        </p:nvSpPr>
        <p:spPr>
          <a:xfrm>
            <a:off x="625196" y="2251749"/>
            <a:ext cx="10910307" cy="1473958"/>
          </a:xfrm>
          <a:prstGeom prst="rect">
            <a:avLst/>
          </a:prstGeom>
          <a:solidFill>
            <a:srgbClr val="A44C4A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FC4C66-58E3-465C-865B-F4B6BFA301BC}"/>
              </a:ext>
            </a:extLst>
          </p:cNvPr>
          <p:cNvSpPr txBox="1"/>
          <p:nvPr/>
        </p:nvSpPr>
        <p:spPr>
          <a:xfrm>
            <a:off x="709244" y="2360532"/>
            <a:ext cx="558894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Purpose</a:t>
            </a:r>
            <a:r>
              <a:rPr lang="en-US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Research supported by all of the grant mechanisms can relate to any aspects of the ear, hearing and balance disorders</a:t>
            </a:r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F68C6883-203B-4FEC-952C-C30D46D3A50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63" t="30893" r="43459" b="43521"/>
          <a:stretch/>
        </p:blipFill>
        <p:spPr>
          <a:xfrm>
            <a:off x="6611127" y="2452837"/>
            <a:ext cx="1440437" cy="1053979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 descr="A picture containing silhouette&#10;&#10;Description automatically generated">
            <a:extLst>
              <a:ext uri="{FF2B5EF4-FFF2-40B4-BE49-F238E27FC236}">
                <a16:creationId xmlns:a16="http://schemas.microsoft.com/office/drawing/2014/main" id="{080C08FF-8A37-4712-835D-5CEBECB5620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99" t="41444" r="34985" b="37689"/>
          <a:stretch/>
        </p:blipFill>
        <p:spPr>
          <a:xfrm>
            <a:off x="8017721" y="2518483"/>
            <a:ext cx="1539878" cy="940490"/>
          </a:xfrm>
          <a:prstGeom prst="rect">
            <a:avLst/>
          </a:prstGeom>
        </p:spPr>
      </p:pic>
      <p:pic>
        <p:nvPicPr>
          <p:cNvPr id="9" name="Picture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A83113B-2D7B-4BBE-B9CC-61A5782664E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66" t="41098" r="37016" b="38264"/>
          <a:stretch/>
        </p:blipFill>
        <p:spPr>
          <a:xfrm>
            <a:off x="9620371" y="2310118"/>
            <a:ext cx="1384906" cy="1196698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3176C788-D746-49A4-89BC-A96CC43CC79D}"/>
              </a:ext>
            </a:extLst>
          </p:cNvPr>
          <p:cNvGrpSpPr/>
          <p:nvPr/>
        </p:nvGrpSpPr>
        <p:grpSpPr>
          <a:xfrm>
            <a:off x="10173576" y="3311812"/>
            <a:ext cx="1380507" cy="1391823"/>
            <a:chOff x="8376816" y="2659559"/>
            <a:chExt cx="1380507" cy="1391823"/>
          </a:xfrm>
        </p:grpSpPr>
        <p:sp>
          <p:nvSpPr>
            <p:cNvPr id="10" name="Star: 10 Points 9">
              <a:extLst>
                <a:ext uri="{FF2B5EF4-FFF2-40B4-BE49-F238E27FC236}">
                  <a16:creationId xmlns:a16="http://schemas.microsoft.com/office/drawing/2014/main" id="{54BC7AF4-CF9B-405C-B442-616695B9C862}"/>
                </a:ext>
              </a:extLst>
            </p:cNvPr>
            <p:cNvSpPr/>
            <p:nvPr/>
          </p:nvSpPr>
          <p:spPr>
            <a:xfrm>
              <a:off x="8376816" y="2659559"/>
              <a:ext cx="1380507" cy="1391823"/>
            </a:xfrm>
            <a:prstGeom prst="star10">
              <a:avLst/>
            </a:prstGeom>
            <a:solidFill>
              <a:srgbClr val="436254"/>
            </a:solidFill>
            <a:ln w="38100">
              <a:solidFill>
                <a:srgbClr val="CC99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36372A2-E356-4EBB-9415-EE688C3B67FA}"/>
                </a:ext>
              </a:extLst>
            </p:cNvPr>
            <p:cNvSpPr txBox="1"/>
            <p:nvPr/>
          </p:nvSpPr>
          <p:spPr>
            <a:xfrm>
              <a:off x="8376816" y="2920209"/>
              <a:ext cx="138050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FY24 </a:t>
              </a: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Appropriation</a:t>
              </a:r>
            </a:p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~</a:t>
              </a:r>
              <a:r>
                <a:rPr lang="en-US" sz="2000" b="1" baseline="300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$</a:t>
              </a:r>
              <a:r>
                <a:rPr lang="en-US" sz="20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400K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341F7E20-D5EF-4978-8464-14F59608260C}"/>
              </a:ext>
            </a:extLst>
          </p:cNvPr>
          <p:cNvSpPr txBox="1"/>
          <p:nvPr/>
        </p:nvSpPr>
        <p:spPr>
          <a:xfrm>
            <a:off x="1664890" y="5471310"/>
            <a:ext cx="90417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71550" lvl="1" indent="-457200" eaLnBrk="1" hangingPunct="1">
              <a:spcBef>
                <a:spcPct val="0"/>
              </a:spcBef>
              <a:buNone/>
              <a:defRPr/>
            </a:pPr>
            <a:r>
              <a:rPr lang="en-US" altLang="en-US" sz="3200" b="1" dirty="0">
                <a:solidFill>
                  <a:srgbClr val="2D00D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http://www.americanotologicalsociety.org/</a:t>
            </a:r>
            <a:endParaRPr lang="en-US" altLang="en-US" sz="3200" b="1" dirty="0">
              <a:solidFill>
                <a:srgbClr val="2D00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262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81B367-F115-4D27-A342-9C2E6C67D311}"/>
              </a:ext>
            </a:extLst>
          </p:cNvPr>
          <p:cNvSpPr/>
          <p:nvPr/>
        </p:nvSpPr>
        <p:spPr>
          <a:xfrm>
            <a:off x="647073" y="329684"/>
            <a:ext cx="10916691" cy="1473958"/>
          </a:xfrm>
          <a:prstGeom prst="rect">
            <a:avLst/>
          </a:prstGeom>
          <a:solidFill>
            <a:srgbClr val="436254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 American </a:t>
            </a:r>
            <a:r>
              <a:rPr lang="en-US" altLang="en-US" sz="3000" b="1" dirty="0" err="1">
                <a:latin typeface="Verdana" panose="020B0604030504040204" pitchFamily="34" charset="0"/>
                <a:ea typeface="Verdana" panose="020B0604030504040204" pitchFamily="34" charset="0"/>
              </a:rPr>
              <a:t>Otological</a:t>
            </a:r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Society </a:t>
            </a:r>
            <a:r>
              <a:rPr lang="en-US" alt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Research Fund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A0AD61-F8E9-4957-886D-1F2C4D3B0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48749" y="318575"/>
            <a:ext cx="1496176" cy="1496176"/>
          </a:xfrm>
          <a:prstGeom prst="rect">
            <a:avLst/>
          </a:prstGeom>
        </p:spPr>
      </p:pic>
      <p:graphicFrame>
        <p:nvGraphicFramePr>
          <p:cNvPr id="5" name="Group 1199">
            <a:extLst>
              <a:ext uri="{FF2B5EF4-FFF2-40B4-BE49-F238E27FC236}">
                <a16:creationId xmlns:a16="http://schemas.microsoft.com/office/drawing/2014/main" id="{73ABD853-DFC9-4A72-8DE3-5F166FE1D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304764"/>
              </p:ext>
            </p:extLst>
          </p:nvPr>
        </p:nvGraphicFramePr>
        <p:xfrm>
          <a:off x="656494" y="2875169"/>
          <a:ext cx="10897851" cy="3331574"/>
        </p:xfrm>
        <a:graphic>
          <a:graphicData uri="http://schemas.openxmlformats.org/drawingml/2006/table">
            <a:tbl>
              <a:tblPr/>
              <a:tblGrid>
                <a:gridCol w="1935597">
                  <a:extLst>
                    <a:ext uri="{9D8B030D-6E8A-4147-A177-3AD203B41FA5}">
                      <a16:colId xmlns:a16="http://schemas.microsoft.com/office/drawing/2014/main" val="3730277301"/>
                    </a:ext>
                  </a:extLst>
                </a:gridCol>
                <a:gridCol w="1829921">
                  <a:extLst>
                    <a:ext uri="{9D8B030D-6E8A-4147-A177-3AD203B41FA5}">
                      <a16:colId xmlns:a16="http://schemas.microsoft.com/office/drawing/2014/main" val="2260407353"/>
                    </a:ext>
                  </a:extLst>
                </a:gridCol>
                <a:gridCol w="1860609">
                  <a:extLst>
                    <a:ext uri="{9D8B030D-6E8A-4147-A177-3AD203B41FA5}">
                      <a16:colId xmlns:a16="http://schemas.microsoft.com/office/drawing/2014/main" val="527847515"/>
                    </a:ext>
                  </a:extLst>
                </a:gridCol>
                <a:gridCol w="3898418">
                  <a:extLst>
                    <a:ext uri="{9D8B030D-6E8A-4147-A177-3AD203B41FA5}">
                      <a16:colId xmlns:a16="http://schemas.microsoft.com/office/drawing/2014/main" val="2936635466"/>
                    </a:ext>
                  </a:extLst>
                </a:gridCol>
                <a:gridCol w="1373306">
                  <a:extLst>
                    <a:ext uri="{9D8B030D-6E8A-4147-A177-3AD203B41FA5}">
                      <a16:colId xmlns:a16="http://schemas.microsoft.com/office/drawing/2014/main" val="2944895496"/>
                    </a:ext>
                  </a:extLst>
                </a:gridCol>
              </a:tblGrid>
              <a:tr h="1633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PI</a:t>
                      </a:r>
                    </a:p>
                  </a:txBody>
                  <a:tcPr marL="6578" marR="6578" marT="657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INSTITUTE</a:t>
                      </a:r>
                    </a:p>
                  </a:txBody>
                  <a:tcPr marL="6578" marR="6578" marT="657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GRANT TYPE</a:t>
                      </a:r>
                    </a:p>
                  </a:txBody>
                  <a:tcPr marL="6578" marR="6578" marT="657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GRANT NAME</a:t>
                      </a:r>
                    </a:p>
                  </a:txBody>
                  <a:tcPr marL="6578" marR="6578" marT="657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AMOUNT</a:t>
                      </a:r>
                    </a:p>
                  </a:txBody>
                  <a:tcPr marL="6578" marR="6578" marT="657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398591"/>
                  </a:ext>
                </a:extLst>
              </a:tr>
              <a:tr h="864546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Seiji B. Shibata, MD, PhD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University of Southern California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Clinician Scientist Award - Year 3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Cellular Reprogramming of Peripheral Glial Cells to Regenerate Primary Auditory Neurons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>
                          <a:effectLst/>
                        </a:rPr>
                        <a:t>$60,000.00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277088"/>
                  </a:ext>
                </a:extLst>
              </a:tr>
              <a:tr h="807999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Corena Loeb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Harvard Medical School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Fellowship Grant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Lifetime of the Tip Link in Living Hair Cells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>
                          <a:effectLst/>
                        </a:rPr>
                        <a:t>$44,000.00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102613"/>
                  </a:ext>
                </a:extLst>
              </a:tr>
              <a:tr h="1339707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Alexander D. Claussen, MD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University of Iowa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Clinician Scientist Award - Year 1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Understanding the Clinical Impact and Cellular Mechanisms of Cochlear Neo-Ossification after Cochlear Implantation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dirty="0">
                          <a:effectLst/>
                        </a:rPr>
                        <a:t>$80,000.00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740247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799CA369-9967-49D4-9BF8-6B9EFC3E770F}"/>
              </a:ext>
            </a:extLst>
          </p:cNvPr>
          <p:cNvSpPr txBox="1">
            <a:spLocks/>
          </p:cNvSpPr>
          <p:nvPr/>
        </p:nvSpPr>
        <p:spPr>
          <a:xfrm>
            <a:off x="3167063" y="1890157"/>
            <a:ext cx="5857874" cy="7159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200" b="1" dirty="0"/>
              <a:t>2023-2024 </a:t>
            </a:r>
            <a:br>
              <a:rPr lang="en-US" altLang="en-US" sz="3200" b="1" dirty="0"/>
            </a:br>
            <a:r>
              <a:rPr lang="en-US" altLang="en-US" sz="3200" b="1" dirty="0"/>
              <a:t>AOS AWARDS</a:t>
            </a:r>
          </a:p>
        </p:txBody>
      </p:sp>
    </p:spTree>
    <p:extLst>
      <p:ext uri="{BB962C8B-B14F-4D97-AF65-F5344CB8AC3E}">
        <p14:creationId xmlns:p14="http://schemas.microsoft.com/office/powerpoint/2010/main" val="1828787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81B367-F115-4D27-A342-9C2E6C67D311}"/>
              </a:ext>
            </a:extLst>
          </p:cNvPr>
          <p:cNvSpPr/>
          <p:nvPr/>
        </p:nvSpPr>
        <p:spPr>
          <a:xfrm>
            <a:off x="656494" y="118628"/>
            <a:ext cx="10916691" cy="1473958"/>
          </a:xfrm>
          <a:prstGeom prst="rect">
            <a:avLst/>
          </a:prstGeom>
          <a:solidFill>
            <a:srgbClr val="436254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 American </a:t>
            </a:r>
            <a:r>
              <a:rPr lang="en-US" altLang="en-US" sz="3000" b="1" dirty="0" err="1">
                <a:latin typeface="Verdana" panose="020B0604030504040204" pitchFamily="34" charset="0"/>
                <a:ea typeface="Verdana" panose="020B0604030504040204" pitchFamily="34" charset="0"/>
              </a:rPr>
              <a:t>Otological</a:t>
            </a:r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Society </a:t>
            </a:r>
            <a:r>
              <a:rPr lang="en-US" alt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Research Fund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A0AD61-F8E9-4957-886D-1F2C4D3B0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9330" y="105540"/>
            <a:ext cx="1496176" cy="1496176"/>
          </a:xfrm>
          <a:prstGeom prst="rect">
            <a:avLst/>
          </a:prstGeom>
        </p:spPr>
      </p:pic>
      <p:graphicFrame>
        <p:nvGraphicFramePr>
          <p:cNvPr id="5" name="Group 1199">
            <a:extLst>
              <a:ext uri="{FF2B5EF4-FFF2-40B4-BE49-F238E27FC236}">
                <a16:creationId xmlns:a16="http://schemas.microsoft.com/office/drawing/2014/main" id="{73ABD853-DFC9-4A72-8DE3-5F166FE1D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85099"/>
              </p:ext>
            </p:extLst>
          </p:nvPr>
        </p:nvGraphicFramePr>
        <p:xfrm>
          <a:off x="656494" y="2370323"/>
          <a:ext cx="10897851" cy="4397744"/>
        </p:xfrm>
        <a:graphic>
          <a:graphicData uri="http://schemas.openxmlformats.org/drawingml/2006/table">
            <a:tbl>
              <a:tblPr/>
              <a:tblGrid>
                <a:gridCol w="1935597">
                  <a:extLst>
                    <a:ext uri="{9D8B030D-6E8A-4147-A177-3AD203B41FA5}">
                      <a16:colId xmlns:a16="http://schemas.microsoft.com/office/drawing/2014/main" val="3730277301"/>
                    </a:ext>
                  </a:extLst>
                </a:gridCol>
                <a:gridCol w="1829921">
                  <a:extLst>
                    <a:ext uri="{9D8B030D-6E8A-4147-A177-3AD203B41FA5}">
                      <a16:colId xmlns:a16="http://schemas.microsoft.com/office/drawing/2014/main" val="2260407353"/>
                    </a:ext>
                  </a:extLst>
                </a:gridCol>
                <a:gridCol w="1860609">
                  <a:extLst>
                    <a:ext uri="{9D8B030D-6E8A-4147-A177-3AD203B41FA5}">
                      <a16:colId xmlns:a16="http://schemas.microsoft.com/office/drawing/2014/main" val="527847515"/>
                    </a:ext>
                  </a:extLst>
                </a:gridCol>
                <a:gridCol w="3898418">
                  <a:extLst>
                    <a:ext uri="{9D8B030D-6E8A-4147-A177-3AD203B41FA5}">
                      <a16:colId xmlns:a16="http://schemas.microsoft.com/office/drawing/2014/main" val="2936635466"/>
                    </a:ext>
                  </a:extLst>
                </a:gridCol>
                <a:gridCol w="1373306">
                  <a:extLst>
                    <a:ext uri="{9D8B030D-6E8A-4147-A177-3AD203B41FA5}">
                      <a16:colId xmlns:a16="http://schemas.microsoft.com/office/drawing/2014/main" val="2944895496"/>
                    </a:ext>
                  </a:extLst>
                </a:gridCol>
              </a:tblGrid>
              <a:tr h="1979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PI</a:t>
                      </a:r>
                    </a:p>
                  </a:txBody>
                  <a:tcPr marL="6578" marR="6578" marT="657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INSTITUTE</a:t>
                      </a:r>
                    </a:p>
                  </a:txBody>
                  <a:tcPr marL="6578" marR="6578" marT="657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GRANT TYPE</a:t>
                      </a:r>
                    </a:p>
                  </a:txBody>
                  <a:tcPr marL="6578" marR="6578" marT="657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GRANT NAME</a:t>
                      </a:r>
                    </a:p>
                  </a:txBody>
                  <a:tcPr marL="6578" marR="6578" marT="657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AMOUNT</a:t>
                      </a:r>
                    </a:p>
                  </a:txBody>
                  <a:tcPr marL="6578" marR="6578" marT="657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398591"/>
                  </a:ext>
                </a:extLst>
              </a:tr>
              <a:tr h="968766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D. Alexander Cronkite, MD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University of California, Los Angeles (UCLA)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Fellowship Grant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Exploring the Synaptic Transcriptome of Vestibular Hair Cells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>
                          <a:effectLst/>
                        </a:rPr>
                        <a:t>$44,000.00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058021"/>
                  </a:ext>
                </a:extLst>
              </a:tr>
              <a:tr h="961619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Adrien A. Eshraghi, MD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University of Miami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Research Grant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Developing a Novel Treatment Modality for the Preservation of Residual Hearing Post-Cochlear Implantation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>
                          <a:effectLst/>
                        </a:rPr>
                        <a:t>$55,000.00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512153"/>
                  </a:ext>
                </a:extLst>
              </a:tr>
              <a:tr h="947104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Parveen Bazard, PhD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University of South Florida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Research Grant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Development of Non-invasive Imaging Techniques for Endocochlear Potential Measurements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dirty="0">
                          <a:effectLst/>
                        </a:rPr>
                        <a:t>$55,000.00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933078"/>
                  </a:ext>
                </a:extLst>
              </a:tr>
              <a:tr h="1216602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Anna M. Wisniowiecki, MS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Texas A&amp;M University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Fellowship Grant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Sub-Cellular 3D </a:t>
                      </a:r>
                      <a:r>
                        <a:rPr lang="en-US" dirty="0" err="1">
                          <a:effectLst/>
                        </a:rPr>
                        <a:t>Vibrometry</a:t>
                      </a:r>
                      <a:r>
                        <a:rPr lang="en-US" dirty="0">
                          <a:effectLst/>
                        </a:rPr>
                        <a:t> for Measuring Cochlear Mechanics in the Mouse Organ of </a:t>
                      </a:r>
                      <a:r>
                        <a:rPr lang="en-US" dirty="0" err="1">
                          <a:effectLst/>
                        </a:rPr>
                        <a:t>Corti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dirty="0">
                          <a:effectLst/>
                        </a:rPr>
                        <a:t>$44,000.00</a:t>
                      </a:r>
                    </a:p>
                  </a:txBody>
                  <a:tcPr marL="85725" marR="85725" marT="85725" marB="8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71358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799CA369-9967-49D4-9BF8-6B9EFC3E770F}"/>
              </a:ext>
            </a:extLst>
          </p:cNvPr>
          <p:cNvSpPr txBox="1">
            <a:spLocks/>
          </p:cNvSpPr>
          <p:nvPr/>
        </p:nvSpPr>
        <p:spPr>
          <a:xfrm>
            <a:off x="2304331" y="1592586"/>
            <a:ext cx="7448550" cy="7159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200" b="1" dirty="0"/>
              <a:t>2023-2024 AOS AWARDS</a:t>
            </a:r>
            <a:br>
              <a:rPr lang="en-US" altLang="en-US" sz="3200" b="1" dirty="0"/>
            </a:br>
            <a:r>
              <a:rPr lang="en-US" altLang="en-US" sz="2000" b="1" i="1" dirty="0"/>
              <a:t>CONTINUED</a:t>
            </a:r>
            <a:endParaRPr lang="en-US" alt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825324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81B367-F115-4D27-A342-9C2E6C67D311}"/>
              </a:ext>
            </a:extLst>
          </p:cNvPr>
          <p:cNvSpPr/>
          <p:nvPr/>
        </p:nvSpPr>
        <p:spPr>
          <a:xfrm>
            <a:off x="618813" y="426330"/>
            <a:ext cx="10916691" cy="1473958"/>
          </a:xfrm>
          <a:prstGeom prst="rect">
            <a:avLst/>
          </a:prstGeom>
          <a:solidFill>
            <a:srgbClr val="436254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 American </a:t>
            </a:r>
            <a:r>
              <a:rPr lang="en-US" altLang="en-US" sz="3000" b="1" dirty="0" err="1">
                <a:latin typeface="Verdana" panose="020B0604030504040204" pitchFamily="34" charset="0"/>
                <a:ea typeface="Verdana" panose="020B0604030504040204" pitchFamily="34" charset="0"/>
              </a:rPr>
              <a:t>Otological</a:t>
            </a:r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Society </a:t>
            </a:r>
            <a:r>
              <a:rPr lang="en-US" alt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Research Fund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A0AD61-F8E9-4957-886D-1F2C4D3B0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58516" y="426330"/>
            <a:ext cx="1496176" cy="1496176"/>
          </a:xfrm>
          <a:prstGeom prst="rect">
            <a:avLst/>
          </a:prstGeom>
        </p:spPr>
      </p:pic>
      <p:graphicFrame>
        <p:nvGraphicFramePr>
          <p:cNvPr id="4" name="Group 1094">
            <a:extLst>
              <a:ext uri="{FF2B5EF4-FFF2-40B4-BE49-F238E27FC236}">
                <a16:creationId xmlns:a16="http://schemas.microsoft.com/office/drawing/2014/main" id="{C37D0C53-7CB4-4D6D-87B2-B4FA471D97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108141"/>
              </p:ext>
            </p:extLst>
          </p:nvPr>
        </p:nvGraphicFramePr>
        <p:xfrm>
          <a:off x="3182330" y="1922506"/>
          <a:ext cx="8353174" cy="4628862"/>
        </p:xfrm>
        <a:graphic>
          <a:graphicData uri="http://schemas.openxmlformats.org/drawingml/2006/table">
            <a:tbl>
              <a:tblPr/>
              <a:tblGrid>
                <a:gridCol w="1886313">
                  <a:extLst>
                    <a:ext uri="{9D8B030D-6E8A-4147-A177-3AD203B41FA5}">
                      <a16:colId xmlns:a16="http://schemas.microsoft.com/office/drawing/2014/main" val="2755405554"/>
                    </a:ext>
                  </a:extLst>
                </a:gridCol>
                <a:gridCol w="944051">
                  <a:extLst>
                    <a:ext uri="{9D8B030D-6E8A-4147-A177-3AD203B41FA5}">
                      <a16:colId xmlns:a16="http://schemas.microsoft.com/office/drawing/2014/main" val="2080529713"/>
                    </a:ext>
                  </a:extLst>
                </a:gridCol>
                <a:gridCol w="1873800">
                  <a:extLst>
                    <a:ext uri="{9D8B030D-6E8A-4147-A177-3AD203B41FA5}">
                      <a16:colId xmlns:a16="http://schemas.microsoft.com/office/drawing/2014/main" val="1070949317"/>
                    </a:ext>
                  </a:extLst>
                </a:gridCol>
                <a:gridCol w="3649010">
                  <a:extLst>
                    <a:ext uri="{9D8B030D-6E8A-4147-A177-3AD203B41FA5}">
                      <a16:colId xmlns:a16="http://schemas.microsoft.com/office/drawing/2014/main" val="457943693"/>
                    </a:ext>
                  </a:extLst>
                </a:gridCol>
              </a:tblGrid>
              <a:tr h="414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Fiscal Year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# of Awards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Total Funds (approx.)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Breakdown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744257"/>
                  </a:ext>
                </a:extLst>
              </a:tr>
              <a:tr h="74095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2023-2024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$382,000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 CSA, 2 Research Grant,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 Fellowships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070829"/>
                  </a:ext>
                </a:extLst>
              </a:tr>
              <a:tr h="74095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2022-2023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$330,000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 CSA, 1 Research Grant,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 Clinical Investigation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 Fellowship, 1 Medical Student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394442"/>
                  </a:ext>
                </a:extLst>
              </a:tr>
              <a:tr h="74095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2021-2022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$363,000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 CSA, 4 Fellowships,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 Research Grant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15619"/>
                  </a:ext>
                </a:extLst>
              </a:tr>
              <a:tr h="74095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2020-2021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$391,000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 Fellowships, 2 CSA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 Research Grant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094011"/>
                  </a:ext>
                </a:extLst>
              </a:tr>
              <a:tr h="74095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2019-2020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$399,000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 CSA, 3 Research Grants,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 Clinical Investigation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 Fellowships</a:t>
                      </a:r>
                    </a:p>
                  </a:txBody>
                  <a:tcPr marL="9524" marR="952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16102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B13DA3BF-5185-4008-81C1-F1A45327AF57}"/>
              </a:ext>
            </a:extLst>
          </p:cNvPr>
          <p:cNvSpPr txBox="1">
            <a:spLocks/>
          </p:cNvSpPr>
          <p:nvPr/>
        </p:nvSpPr>
        <p:spPr>
          <a:xfrm>
            <a:off x="441587" y="2068638"/>
            <a:ext cx="2949796" cy="12509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/>
              <a:t>5 YEAR HISTORY</a:t>
            </a:r>
          </a:p>
          <a:p>
            <a:br>
              <a:rPr lang="en-US" altLang="en-US" b="1" dirty="0"/>
            </a:br>
            <a:r>
              <a:rPr lang="en-US" altLang="en-US" sz="3600" b="1" dirty="0"/>
              <a:t>OVER </a:t>
            </a:r>
          </a:p>
          <a:p>
            <a:r>
              <a:rPr lang="en-US" altLang="en-US" sz="3600" b="1" u="sng" dirty="0"/>
              <a:t>$7 million </a:t>
            </a:r>
            <a:r>
              <a:rPr lang="en-US" altLang="en-US" sz="3600" b="1" dirty="0"/>
              <a:t>distributed since 1997! 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183480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8F425E4B-4E9A-4BF6-BCA2-BED12A194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601" y="2549655"/>
            <a:ext cx="9145185" cy="17586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591311B7-BEFD-4FAB-970E-A057611C5CAE}"/>
              </a:ext>
            </a:extLst>
          </p:cNvPr>
          <p:cNvSpPr/>
          <p:nvPr/>
        </p:nvSpPr>
        <p:spPr>
          <a:xfrm>
            <a:off x="618813" y="426330"/>
            <a:ext cx="10916691" cy="1473958"/>
          </a:xfrm>
          <a:prstGeom prst="rect">
            <a:avLst/>
          </a:prstGeom>
          <a:solidFill>
            <a:srgbClr val="436254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 American </a:t>
            </a:r>
            <a:r>
              <a:rPr lang="en-US" altLang="en-US" sz="3000" b="1" dirty="0" err="1">
                <a:latin typeface="Verdana" panose="020B0604030504040204" pitchFamily="34" charset="0"/>
                <a:ea typeface="Verdana" panose="020B0604030504040204" pitchFamily="34" charset="0"/>
              </a:rPr>
              <a:t>Otological</a:t>
            </a:r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Society </a:t>
            </a:r>
            <a:r>
              <a:rPr lang="en-US" alt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Research Fund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64F95A1-C969-4E62-8606-5D55992480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58516" y="426330"/>
            <a:ext cx="1496176" cy="1496176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DA647C8-E00A-467C-973C-E85D32E8E27F}"/>
              </a:ext>
            </a:extLst>
          </p:cNvPr>
          <p:cNvSpPr txBox="1"/>
          <p:nvPr/>
        </p:nvSpPr>
        <p:spPr>
          <a:xfrm>
            <a:off x="1440602" y="4668592"/>
            <a:ext cx="914518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defTabSz="457200">
              <a:buClr>
                <a:srgbClr val="ACD433"/>
              </a:buClr>
              <a:buSzPct val="80000"/>
              <a:buFont typeface="Arial" panose="020B0604020202020204" pitchFamily="34" charset="0"/>
              <a:buNone/>
            </a:pPr>
            <a:r>
              <a:rPr lang="en-US" sz="2000" b="1" dirty="0">
                <a:latin typeface="+mj-lt"/>
                <a:ea typeface="+mj-ea"/>
                <a:cs typeface="+mj-cs"/>
              </a:rPr>
              <a:t>The grant applications are to be submitted via email to both:</a:t>
            </a:r>
            <a:endParaRPr lang="en-US" b="1" dirty="0">
              <a:solidFill>
                <a:prstClr val="white"/>
              </a:solidFill>
              <a:latin typeface="+mj-lt"/>
              <a:ea typeface="+mj-ea"/>
              <a:cs typeface="+mj-cs"/>
            </a:endParaRPr>
          </a:p>
          <a:p>
            <a:pPr marL="0" indent="0" algn="ctr" defTabSz="457200">
              <a:buClr>
                <a:srgbClr val="ACD433"/>
              </a:buClr>
              <a:buSzPct val="80000"/>
              <a:buFont typeface="Arial" panose="020B0604020202020204" pitchFamily="34" charset="0"/>
              <a:buNone/>
            </a:pPr>
            <a:r>
              <a:rPr lang="en-US" sz="2000" b="1" dirty="0">
                <a:latin typeface="+mj-lt"/>
                <a:ea typeface="+mj-ea"/>
                <a:cs typeface="+mj-cs"/>
              </a:rPr>
              <a:t>Dr. Andrea Vambutas, Executive Secretary of the AOS Research Foundation at  </a:t>
            </a:r>
            <a:r>
              <a:rPr lang="en-US" sz="2000" b="1" u="sng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avambuta@northwell.edu </a:t>
            </a:r>
            <a:br>
              <a:rPr lang="en-US" sz="2000" b="1" u="sng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>
                <a:latin typeface="+mj-lt"/>
                <a:ea typeface="+mj-ea"/>
                <a:cs typeface="+mj-cs"/>
              </a:rPr>
              <a:t>&amp;</a:t>
            </a:r>
            <a:br>
              <a:rPr lang="en-US" sz="2000" b="1" dirty="0">
                <a:latin typeface="+mj-lt"/>
                <a:ea typeface="+mj-ea"/>
                <a:cs typeface="+mj-cs"/>
              </a:rPr>
            </a:br>
            <a:r>
              <a:rPr lang="en-US" sz="2000" b="1" dirty="0">
                <a:latin typeface="+mj-lt"/>
                <a:ea typeface="+mj-ea"/>
                <a:cs typeface="+mj-cs"/>
              </a:rPr>
              <a:t>Kristen Bordignon, Administrator of the American Otological Society </a:t>
            </a:r>
            <a:r>
              <a:rPr lang="en-US" sz="2000" b="1" u="sng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administrator@americanotologicalsociety.org</a:t>
            </a:r>
            <a:endParaRPr lang="en-US" sz="2000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4338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7D51107-622E-4920-AD51-6F1CA14FD8CA}"/>
              </a:ext>
            </a:extLst>
          </p:cNvPr>
          <p:cNvSpPr/>
          <p:nvPr/>
        </p:nvSpPr>
        <p:spPr>
          <a:xfrm>
            <a:off x="618813" y="426330"/>
            <a:ext cx="10916691" cy="1473958"/>
          </a:xfrm>
          <a:prstGeom prst="rect">
            <a:avLst/>
          </a:prstGeom>
          <a:solidFill>
            <a:srgbClr val="436254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 American </a:t>
            </a:r>
            <a:r>
              <a:rPr lang="en-US" altLang="en-US" sz="3000" b="1" dirty="0" err="1">
                <a:latin typeface="Verdana" panose="020B0604030504040204" pitchFamily="34" charset="0"/>
                <a:ea typeface="Verdana" panose="020B0604030504040204" pitchFamily="34" charset="0"/>
              </a:rPr>
              <a:t>Otological</a:t>
            </a:r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Society </a:t>
            </a:r>
            <a:r>
              <a:rPr lang="en-US" alt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Research Fund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5602A0-AD08-479D-B12B-8F0B6B797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58516" y="426330"/>
            <a:ext cx="1496176" cy="1496176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AB1FE9A9-7329-4DCE-9189-505E74A19A66}"/>
              </a:ext>
            </a:extLst>
          </p:cNvPr>
          <p:cNvSpPr txBox="1">
            <a:spLocks/>
          </p:cNvSpPr>
          <p:nvPr/>
        </p:nvSpPr>
        <p:spPr>
          <a:xfrm>
            <a:off x="618813" y="2298883"/>
            <a:ext cx="8493125" cy="36337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en-US" sz="3600" b="1" dirty="0"/>
              <a:t> The AOSRF offers five types of grants: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400" b="1" dirty="0"/>
          </a:p>
          <a:p>
            <a:pPr marL="971550" lvl="1" indent="-457200">
              <a:spcAft>
                <a:spcPts val="1200"/>
              </a:spcAft>
              <a:buFont typeface="Calibri" panose="020F0502020204030204" pitchFamily="34" charset="0"/>
              <a:buAutoNum type="arabicPeriod"/>
            </a:pPr>
            <a:r>
              <a:rPr lang="en-US" altLang="en-US" sz="3200" b="1" dirty="0"/>
              <a:t>RESEARCH</a:t>
            </a:r>
            <a:r>
              <a:rPr lang="en-US" altLang="en-US" sz="3200" dirty="0"/>
              <a:t> GRANT</a:t>
            </a:r>
          </a:p>
          <a:p>
            <a:pPr marL="971550" lvl="1" indent="-457200">
              <a:spcAft>
                <a:spcPts val="1200"/>
              </a:spcAft>
              <a:buFont typeface="Calibri" panose="020F0502020204030204" pitchFamily="34" charset="0"/>
              <a:buAutoNum type="arabicPeriod"/>
            </a:pPr>
            <a:r>
              <a:rPr lang="en-US" altLang="en-US" sz="3200" b="1" dirty="0"/>
              <a:t>FELLOWSHIP</a:t>
            </a:r>
            <a:r>
              <a:rPr lang="en-US" altLang="en-US" sz="3200" dirty="0"/>
              <a:t> GRANT</a:t>
            </a:r>
          </a:p>
          <a:p>
            <a:pPr marL="971550" lvl="1" indent="-457200">
              <a:spcAft>
                <a:spcPts val="1200"/>
              </a:spcAft>
              <a:buFont typeface="Calibri" panose="020F0502020204030204" pitchFamily="34" charset="0"/>
              <a:buAutoNum type="arabicPeriod"/>
            </a:pPr>
            <a:r>
              <a:rPr lang="en-US" altLang="en-US" sz="3200" b="1" dirty="0"/>
              <a:t>CLINICAL INVESTIGATIONS </a:t>
            </a:r>
            <a:r>
              <a:rPr lang="en-US" altLang="en-US" sz="3200" dirty="0"/>
              <a:t>GRANT</a:t>
            </a:r>
          </a:p>
          <a:p>
            <a:pPr marL="971550" lvl="1" indent="-457200">
              <a:spcAft>
                <a:spcPts val="1200"/>
              </a:spcAft>
              <a:buFont typeface="Calibri" panose="020F0502020204030204" pitchFamily="34" charset="0"/>
              <a:buAutoNum type="arabicPeriod"/>
            </a:pPr>
            <a:r>
              <a:rPr lang="en-US" altLang="en-US" sz="3200" b="1" dirty="0"/>
              <a:t>CLINICIAN-SCIENTIST</a:t>
            </a:r>
            <a:r>
              <a:rPr lang="en-US" altLang="en-US" sz="3200" dirty="0"/>
              <a:t> AWARD</a:t>
            </a:r>
          </a:p>
          <a:p>
            <a:pPr marL="971550" lvl="1" indent="-457200">
              <a:spcAft>
                <a:spcPts val="1200"/>
              </a:spcAft>
              <a:buFont typeface="Calibri" panose="020F0502020204030204" pitchFamily="34" charset="0"/>
              <a:buAutoNum type="arabicPeriod"/>
            </a:pPr>
            <a:r>
              <a:rPr lang="en-US" altLang="en-US" sz="3200" b="1" dirty="0"/>
              <a:t>MEDICAL STUDENT </a:t>
            </a:r>
            <a:r>
              <a:rPr lang="en-US" altLang="en-US" sz="3200" dirty="0"/>
              <a:t>GRANT </a:t>
            </a:r>
          </a:p>
        </p:txBody>
      </p:sp>
    </p:spTree>
    <p:extLst>
      <p:ext uri="{BB962C8B-B14F-4D97-AF65-F5344CB8AC3E}">
        <p14:creationId xmlns:p14="http://schemas.microsoft.com/office/powerpoint/2010/main" val="329081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81B367-F115-4D27-A342-9C2E6C67D311}"/>
              </a:ext>
            </a:extLst>
          </p:cNvPr>
          <p:cNvSpPr/>
          <p:nvPr/>
        </p:nvSpPr>
        <p:spPr>
          <a:xfrm>
            <a:off x="618813" y="426330"/>
            <a:ext cx="10916691" cy="1473958"/>
          </a:xfrm>
          <a:prstGeom prst="rect">
            <a:avLst/>
          </a:prstGeom>
          <a:solidFill>
            <a:srgbClr val="436254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 American </a:t>
            </a:r>
            <a:r>
              <a:rPr lang="en-US" altLang="en-US" sz="3000" b="1" dirty="0" err="1">
                <a:latin typeface="Verdana" panose="020B0604030504040204" pitchFamily="34" charset="0"/>
                <a:ea typeface="Verdana" panose="020B0604030504040204" pitchFamily="34" charset="0"/>
              </a:rPr>
              <a:t>Otological</a:t>
            </a:r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Society </a:t>
            </a:r>
            <a:r>
              <a:rPr lang="en-US" alt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Research Fund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A0AD61-F8E9-4957-886D-1F2C4D3B0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58516" y="426330"/>
            <a:ext cx="1496176" cy="1496176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74D19A3-BA56-4C77-AE15-A1C088458133}"/>
              </a:ext>
            </a:extLst>
          </p:cNvPr>
          <p:cNvSpPr txBox="1">
            <a:spLocks/>
          </p:cNvSpPr>
          <p:nvPr/>
        </p:nvSpPr>
        <p:spPr>
          <a:xfrm>
            <a:off x="618813" y="2880200"/>
            <a:ext cx="11453582" cy="37942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b="1" dirty="0"/>
              <a:t>Faculty</a:t>
            </a:r>
            <a:r>
              <a:rPr lang="en-US" altLang="en-US" dirty="0"/>
              <a:t>, MD and/or PhD </a:t>
            </a:r>
            <a:br>
              <a:rPr lang="en-US" altLang="en-US" dirty="0"/>
            </a:br>
            <a:r>
              <a:rPr lang="en-US" altLang="en-US" i="1" dirty="0"/>
              <a:t>(Those WITHOUT major funding (R01, U01, DoD, NSF) encouraged to apply) </a:t>
            </a:r>
          </a:p>
          <a:p>
            <a:r>
              <a:rPr lang="en-US" altLang="en-US" dirty="0"/>
              <a:t>Any topic related to ear disorders</a:t>
            </a:r>
          </a:p>
          <a:p>
            <a:r>
              <a:rPr lang="en-US" altLang="en-US" dirty="0"/>
              <a:t>3 page research strategy</a:t>
            </a:r>
          </a:p>
          <a:p>
            <a:r>
              <a:rPr lang="en-US" altLang="en-US" b="1" dirty="0"/>
              <a:t>$55,000 per year</a:t>
            </a:r>
          </a:p>
          <a:p>
            <a:pPr lvl="1"/>
            <a:r>
              <a:rPr lang="en-US" altLang="en-US" dirty="0"/>
              <a:t>$50K direct costs</a:t>
            </a:r>
          </a:p>
          <a:p>
            <a:pPr lvl="1"/>
            <a:r>
              <a:rPr lang="en-US" altLang="en-US" dirty="0"/>
              <a:t>$5K indirect costs</a:t>
            </a:r>
          </a:p>
          <a:p>
            <a:r>
              <a:rPr lang="en-US" altLang="en-US" dirty="0"/>
              <a:t>Non-renewable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3DA019-8A36-4B9B-B674-96BDE1330C61}"/>
              </a:ext>
            </a:extLst>
          </p:cNvPr>
          <p:cNvSpPr/>
          <p:nvPr/>
        </p:nvSpPr>
        <p:spPr>
          <a:xfrm>
            <a:off x="1643605" y="1655180"/>
            <a:ext cx="8537660" cy="983848"/>
          </a:xfrm>
          <a:prstGeom prst="rect">
            <a:avLst/>
          </a:prstGeom>
          <a:solidFill>
            <a:srgbClr val="A44C4A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D34312-82D1-40DC-B6B5-396DDCDFDB7C}"/>
              </a:ext>
            </a:extLst>
          </p:cNvPr>
          <p:cNvSpPr txBox="1"/>
          <p:nvPr/>
        </p:nvSpPr>
        <p:spPr>
          <a:xfrm>
            <a:off x="2199190" y="1794076"/>
            <a:ext cx="75119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Research Grant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93B7E6-0863-4ED8-9FC5-D42735502C60}"/>
              </a:ext>
            </a:extLst>
          </p:cNvPr>
          <p:cNvSpPr txBox="1"/>
          <p:nvPr/>
        </p:nvSpPr>
        <p:spPr>
          <a:xfrm>
            <a:off x="1678927" y="1623326"/>
            <a:ext cx="66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5030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81B367-F115-4D27-A342-9C2E6C67D311}"/>
              </a:ext>
            </a:extLst>
          </p:cNvPr>
          <p:cNvSpPr/>
          <p:nvPr/>
        </p:nvSpPr>
        <p:spPr>
          <a:xfrm>
            <a:off x="618813" y="426330"/>
            <a:ext cx="10916691" cy="1473958"/>
          </a:xfrm>
          <a:prstGeom prst="rect">
            <a:avLst/>
          </a:prstGeom>
          <a:solidFill>
            <a:srgbClr val="436254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 American </a:t>
            </a:r>
            <a:r>
              <a:rPr lang="en-US" altLang="en-US" sz="3000" b="1" dirty="0" err="1">
                <a:latin typeface="Verdana" panose="020B0604030504040204" pitchFamily="34" charset="0"/>
                <a:ea typeface="Verdana" panose="020B0604030504040204" pitchFamily="34" charset="0"/>
              </a:rPr>
              <a:t>Otological</a:t>
            </a:r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Society </a:t>
            </a:r>
            <a:r>
              <a:rPr lang="en-US" alt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Research Fund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A0AD61-F8E9-4957-886D-1F2C4D3B0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58516" y="426330"/>
            <a:ext cx="1496176" cy="149617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C346B1D-FD6C-4A0D-9A1A-6F9520F98679}"/>
              </a:ext>
            </a:extLst>
          </p:cNvPr>
          <p:cNvSpPr/>
          <p:nvPr/>
        </p:nvSpPr>
        <p:spPr>
          <a:xfrm>
            <a:off x="1643605" y="1655180"/>
            <a:ext cx="8537660" cy="983848"/>
          </a:xfrm>
          <a:prstGeom prst="rect">
            <a:avLst/>
          </a:prstGeom>
          <a:solidFill>
            <a:srgbClr val="A44C4A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5887F-55BE-4BBE-9010-0A810E0D447C}"/>
              </a:ext>
            </a:extLst>
          </p:cNvPr>
          <p:cNvSpPr txBox="1"/>
          <p:nvPr/>
        </p:nvSpPr>
        <p:spPr>
          <a:xfrm>
            <a:off x="2199190" y="1794076"/>
            <a:ext cx="75119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Fellowship Grant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7458D7-285F-4B4C-AB52-A3E9AADF57FD}"/>
              </a:ext>
            </a:extLst>
          </p:cNvPr>
          <p:cNvSpPr txBox="1">
            <a:spLocks/>
          </p:cNvSpPr>
          <p:nvPr/>
        </p:nvSpPr>
        <p:spPr>
          <a:xfrm>
            <a:off x="647620" y="2974696"/>
            <a:ext cx="10830009" cy="365374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b="1" dirty="0"/>
              <a:t>Clinical fellows, residents, postdoctoral fellows, and graduate students</a:t>
            </a:r>
          </a:p>
          <a:p>
            <a:r>
              <a:rPr lang="en-US" altLang="en-US" dirty="0"/>
              <a:t>Any topic related to ear disorders.</a:t>
            </a:r>
          </a:p>
          <a:p>
            <a:r>
              <a:rPr lang="en-US" altLang="en-US" dirty="0"/>
              <a:t>3 page research strategy + 3 page mentor statement + 1 page long-term goals</a:t>
            </a:r>
          </a:p>
          <a:p>
            <a:r>
              <a:rPr lang="en-US" altLang="en-US" b="1" dirty="0"/>
              <a:t>$44,000 per year </a:t>
            </a:r>
          </a:p>
          <a:p>
            <a:pPr lvl="1"/>
            <a:r>
              <a:rPr lang="en-US" altLang="en-US" dirty="0"/>
              <a:t>$35K stipend; $5K supplies; $4K indirect costs</a:t>
            </a:r>
          </a:p>
          <a:p>
            <a:r>
              <a:rPr lang="en-US" altLang="en-US" dirty="0"/>
              <a:t>Non-renewable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DDE1A9-8E41-45F5-BA9C-41B8B77FB46B}"/>
              </a:ext>
            </a:extLst>
          </p:cNvPr>
          <p:cNvSpPr txBox="1"/>
          <p:nvPr/>
        </p:nvSpPr>
        <p:spPr>
          <a:xfrm>
            <a:off x="1678927" y="1623326"/>
            <a:ext cx="66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4055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81B367-F115-4D27-A342-9C2E6C67D311}"/>
              </a:ext>
            </a:extLst>
          </p:cNvPr>
          <p:cNvSpPr/>
          <p:nvPr/>
        </p:nvSpPr>
        <p:spPr>
          <a:xfrm>
            <a:off x="618813" y="426330"/>
            <a:ext cx="10916691" cy="1473958"/>
          </a:xfrm>
          <a:prstGeom prst="rect">
            <a:avLst/>
          </a:prstGeom>
          <a:solidFill>
            <a:srgbClr val="436254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 American </a:t>
            </a:r>
            <a:r>
              <a:rPr lang="en-US" altLang="en-US" sz="3000" b="1" dirty="0" err="1">
                <a:latin typeface="Verdana" panose="020B0604030504040204" pitchFamily="34" charset="0"/>
                <a:ea typeface="Verdana" panose="020B0604030504040204" pitchFamily="34" charset="0"/>
              </a:rPr>
              <a:t>Otological</a:t>
            </a:r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Society </a:t>
            </a:r>
            <a:r>
              <a:rPr lang="en-US" alt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Research Fund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A0AD61-F8E9-4957-886D-1F2C4D3B0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58516" y="426330"/>
            <a:ext cx="1496176" cy="149617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C346B1D-FD6C-4A0D-9A1A-6F9520F98679}"/>
              </a:ext>
            </a:extLst>
          </p:cNvPr>
          <p:cNvSpPr/>
          <p:nvPr/>
        </p:nvSpPr>
        <p:spPr>
          <a:xfrm>
            <a:off x="1643605" y="1655180"/>
            <a:ext cx="8537660" cy="983848"/>
          </a:xfrm>
          <a:prstGeom prst="rect">
            <a:avLst/>
          </a:prstGeom>
          <a:solidFill>
            <a:srgbClr val="A44C4A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5887F-55BE-4BBE-9010-0A810E0D447C}"/>
              </a:ext>
            </a:extLst>
          </p:cNvPr>
          <p:cNvSpPr txBox="1"/>
          <p:nvPr/>
        </p:nvSpPr>
        <p:spPr>
          <a:xfrm>
            <a:off x="2199190" y="1794076"/>
            <a:ext cx="75119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Clinical Investigations Grant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8521016-CEDB-4252-B066-6639962F5A81}"/>
              </a:ext>
            </a:extLst>
          </p:cNvPr>
          <p:cNvSpPr txBox="1">
            <a:spLocks/>
          </p:cNvSpPr>
          <p:nvPr/>
        </p:nvSpPr>
        <p:spPr>
          <a:xfrm>
            <a:off x="618813" y="2681471"/>
            <a:ext cx="10916691" cy="39739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b="1" dirty="0"/>
              <a:t>Anybody can apply</a:t>
            </a:r>
          </a:p>
          <a:p>
            <a:r>
              <a:rPr lang="en-US" altLang="en-US" sz="2400" dirty="0"/>
              <a:t>Goal: </a:t>
            </a:r>
            <a:r>
              <a:rPr lang="en-US" altLang="en-US" sz="2400" b="1" dirty="0"/>
              <a:t>to accrue preliminary data to support an R21 or R01</a:t>
            </a:r>
            <a:r>
              <a:rPr lang="en-US" altLang="en-US" sz="2400" dirty="0"/>
              <a:t> </a:t>
            </a:r>
            <a:r>
              <a:rPr lang="en-US" altLang="en-US" sz="2400" b="1" u="sng" dirty="0"/>
              <a:t>clinical</a:t>
            </a:r>
            <a:r>
              <a:rPr lang="en-US" altLang="en-US" sz="2400" b="1" dirty="0"/>
              <a:t> trial grant application</a:t>
            </a:r>
          </a:p>
          <a:p>
            <a:r>
              <a:rPr lang="en-US" altLang="en-US" sz="2400" dirty="0"/>
              <a:t>Complete NIH R21 style grant application </a:t>
            </a:r>
          </a:p>
          <a:p>
            <a:pPr lvl="1"/>
            <a:r>
              <a:rPr lang="en-US" altLang="en-US" sz="2000" dirty="0"/>
              <a:t>6 pages research strategy</a:t>
            </a:r>
          </a:p>
          <a:p>
            <a:r>
              <a:rPr lang="en-US" altLang="en-US" sz="2400" dirty="0"/>
              <a:t>We hope you will also submit it to the NIH</a:t>
            </a:r>
          </a:p>
          <a:p>
            <a:r>
              <a:rPr lang="en-US" altLang="en-US" sz="2400" dirty="0"/>
              <a:t>$66,000 per year</a:t>
            </a:r>
          </a:p>
          <a:p>
            <a:pPr lvl="1"/>
            <a:r>
              <a:rPr lang="en-US" altLang="en-US" sz="2000" dirty="0"/>
              <a:t>$60K direct costs; $6K indirect costs</a:t>
            </a:r>
          </a:p>
          <a:p>
            <a:r>
              <a:rPr lang="en-US" altLang="en-US" sz="2400" dirty="0"/>
              <a:t>Non-renewable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83B349-CBE3-4F94-BF62-7EBF0F54D493}"/>
              </a:ext>
            </a:extLst>
          </p:cNvPr>
          <p:cNvSpPr txBox="1"/>
          <p:nvPr/>
        </p:nvSpPr>
        <p:spPr>
          <a:xfrm>
            <a:off x="1678927" y="1623326"/>
            <a:ext cx="66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62169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81B367-F115-4D27-A342-9C2E6C67D311}"/>
              </a:ext>
            </a:extLst>
          </p:cNvPr>
          <p:cNvSpPr/>
          <p:nvPr/>
        </p:nvSpPr>
        <p:spPr>
          <a:xfrm>
            <a:off x="618813" y="426330"/>
            <a:ext cx="10916691" cy="1473958"/>
          </a:xfrm>
          <a:prstGeom prst="rect">
            <a:avLst/>
          </a:prstGeom>
          <a:solidFill>
            <a:srgbClr val="436254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 American </a:t>
            </a:r>
            <a:r>
              <a:rPr lang="en-US" altLang="en-US" sz="3000" b="1" dirty="0" err="1">
                <a:latin typeface="Verdana" panose="020B0604030504040204" pitchFamily="34" charset="0"/>
                <a:ea typeface="Verdana" panose="020B0604030504040204" pitchFamily="34" charset="0"/>
              </a:rPr>
              <a:t>Otological</a:t>
            </a:r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Society </a:t>
            </a:r>
            <a:r>
              <a:rPr lang="en-US" alt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Research Fund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A0AD61-F8E9-4957-886D-1F2C4D3B0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58516" y="426330"/>
            <a:ext cx="1496176" cy="149617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C346B1D-FD6C-4A0D-9A1A-6F9520F98679}"/>
              </a:ext>
            </a:extLst>
          </p:cNvPr>
          <p:cNvSpPr/>
          <p:nvPr/>
        </p:nvSpPr>
        <p:spPr>
          <a:xfrm>
            <a:off x="1643605" y="1655180"/>
            <a:ext cx="8537660" cy="983848"/>
          </a:xfrm>
          <a:prstGeom prst="rect">
            <a:avLst/>
          </a:prstGeom>
          <a:solidFill>
            <a:srgbClr val="A44C4A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5887F-55BE-4BBE-9010-0A810E0D447C}"/>
              </a:ext>
            </a:extLst>
          </p:cNvPr>
          <p:cNvSpPr txBox="1"/>
          <p:nvPr/>
        </p:nvSpPr>
        <p:spPr>
          <a:xfrm>
            <a:off x="2199190" y="1794076"/>
            <a:ext cx="75119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Clinician-Scientist Award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83B349-CBE3-4F94-BF62-7EBF0F54D493}"/>
              </a:ext>
            </a:extLst>
          </p:cNvPr>
          <p:cNvSpPr txBox="1"/>
          <p:nvPr/>
        </p:nvSpPr>
        <p:spPr>
          <a:xfrm>
            <a:off x="1678927" y="1623326"/>
            <a:ext cx="66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01C622-8434-45FE-9C49-AFF88C708FCD}"/>
              </a:ext>
            </a:extLst>
          </p:cNvPr>
          <p:cNvSpPr txBox="1"/>
          <p:nvPr/>
        </p:nvSpPr>
        <p:spPr>
          <a:xfrm>
            <a:off x="618813" y="2851120"/>
            <a:ext cx="10377136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Must have </a:t>
            </a:r>
            <a:r>
              <a:rPr lang="en-US" altLang="en-US" sz="2400" b="1" dirty="0"/>
              <a:t>completed an ACGME-approved residency</a:t>
            </a:r>
            <a:r>
              <a:rPr lang="en-US" altLang="en-US" sz="2400" dirty="0"/>
              <a:t> program in OTO-HNS who are aiming to develop a career as a clinician-scientist</a:t>
            </a:r>
          </a:p>
          <a:p>
            <a:pPr marL="2857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Goal: to accrue </a:t>
            </a:r>
            <a:r>
              <a:rPr lang="en-US" altLang="en-US" sz="2400" b="1" dirty="0"/>
              <a:t>preliminary data to support an NIH K08/K23 grant application</a:t>
            </a:r>
            <a:endParaRPr lang="en-US" altLang="en-US" sz="2400" dirty="0"/>
          </a:p>
          <a:p>
            <a:pPr marL="2857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Format: complete NIH K08/K23 style grant application </a:t>
            </a:r>
          </a:p>
          <a:p>
            <a:pPr marL="2857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/>
              <a:t>Up to $240K over 3 years </a:t>
            </a:r>
            <a:r>
              <a:rPr lang="en-US" altLang="en-US" sz="2400" dirty="0"/>
              <a:t>($80K per year)</a:t>
            </a:r>
          </a:p>
          <a:p>
            <a:pPr marL="742950" lvl="1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Up to $70K per year for salary</a:t>
            </a:r>
          </a:p>
          <a:p>
            <a:pPr marL="742950" lvl="1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Up  to $20K per year for supplies &amp; equipment</a:t>
            </a:r>
          </a:p>
          <a:p>
            <a:pPr marL="2857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/>
              <a:t>≥50% time commitment to research</a:t>
            </a:r>
            <a:endParaRPr lang="en-US" sz="2400" b="1" dirty="0"/>
          </a:p>
        </p:txBody>
      </p:sp>
      <p:pic>
        <p:nvPicPr>
          <p:cNvPr id="12" name="Picture 11" descr="A picture containing silhouette, night sky&#10;&#10;Description automatically generated">
            <a:extLst>
              <a:ext uri="{FF2B5EF4-FFF2-40B4-BE49-F238E27FC236}">
                <a16:creationId xmlns:a16="http://schemas.microsoft.com/office/drawing/2014/main" id="{0CB2572A-0685-49E3-BFAD-A1EF89FE978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02" t="46699" r="42571" b="38265"/>
          <a:stretch/>
        </p:blipFill>
        <p:spPr>
          <a:xfrm>
            <a:off x="10789515" y="2144575"/>
            <a:ext cx="903727" cy="818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619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81B367-F115-4D27-A342-9C2E6C67D311}"/>
              </a:ext>
            </a:extLst>
          </p:cNvPr>
          <p:cNvSpPr/>
          <p:nvPr/>
        </p:nvSpPr>
        <p:spPr>
          <a:xfrm>
            <a:off x="618813" y="426330"/>
            <a:ext cx="10916691" cy="1473958"/>
          </a:xfrm>
          <a:prstGeom prst="rect">
            <a:avLst/>
          </a:prstGeom>
          <a:solidFill>
            <a:srgbClr val="436254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 American </a:t>
            </a:r>
            <a:r>
              <a:rPr lang="en-US" altLang="en-US" sz="3000" b="1" dirty="0" err="1">
                <a:latin typeface="Verdana" panose="020B0604030504040204" pitchFamily="34" charset="0"/>
                <a:ea typeface="Verdana" panose="020B0604030504040204" pitchFamily="34" charset="0"/>
              </a:rPr>
              <a:t>Otological</a:t>
            </a:r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Society </a:t>
            </a:r>
            <a:r>
              <a:rPr lang="en-US" alt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Research Fund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A0AD61-F8E9-4957-886D-1F2C4D3B0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58516" y="426330"/>
            <a:ext cx="1496176" cy="149617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C346B1D-FD6C-4A0D-9A1A-6F9520F98679}"/>
              </a:ext>
            </a:extLst>
          </p:cNvPr>
          <p:cNvSpPr/>
          <p:nvPr/>
        </p:nvSpPr>
        <p:spPr>
          <a:xfrm>
            <a:off x="1643605" y="1655180"/>
            <a:ext cx="8537660" cy="983848"/>
          </a:xfrm>
          <a:prstGeom prst="rect">
            <a:avLst/>
          </a:prstGeom>
          <a:solidFill>
            <a:srgbClr val="A44C4A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5887F-55BE-4BBE-9010-0A810E0D447C}"/>
              </a:ext>
            </a:extLst>
          </p:cNvPr>
          <p:cNvSpPr txBox="1"/>
          <p:nvPr/>
        </p:nvSpPr>
        <p:spPr>
          <a:xfrm>
            <a:off x="2199190" y="1794076"/>
            <a:ext cx="75119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Clinician-Scientist Award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83B349-CBE3-4F94-BF62-7EBF0F54D493}"/>
              </a:ext>
            </a:extLst>
          </p:cNvPr>
          <p:cNvSpPr txBox="1"/>
          <p:nvPr/>
        </p:nvSpPr>
        <p:spPr>
          <a:xfrm>
            <a:off x="1678927" y="1623326"/>
            <a:ext cx="66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4627EE9-504E-41C9-BBA6-296A4E8B993C}"/>
              </a:ext>
            </a:extLst>
          </p:cNvPr>
          <p:cNvSpPr txBox="1">
            <a:spLocks/>
          </p:cNvSpPr>
          <p:nvPr/>
        </p:nvSpPr>
        <p:spPr>
          <a:xfrm>
            <a:off x="618812" y="2962634"/>
            <a:ext cx="10916690" cy="325142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Must hold or be approved for </a:t>
            </a:r>
            <a:r>
              <a:rPr lang="en-US" altLang="en-US" sz="2400" b="1" dirty="0"/>
              <a:t>a full-time university teaching appointment in a US </a:t>
            </a:r>
            <a:r>
              <a:rPr lang="en-US" altLang="en-US" sz="2400" dirty="0"/>
              <a:t>medical school within Dept of OTO-HNS. </a:t>
            </a:r>
          </a:p>
          <a:p>
            <a:r>
              <a:rPr lang="en-US" altLang="en-US" sz="2400" b="1" dirty="0"/>
              <a:t>US citizen or permanent resident </a:t>
            </a:r>
            <a:r>
              <a:rPr lang="en-US" altLang="en-US" sz="2400" dirty="0"/>
              <a:t>(i.e. meets eligibility criteria for K08/K23 funding)</a:t>
            </a:r>
          </a:p>
          <a:p>
            <a:r>
              <a:rPr lang="en-US" altLang="en-US" sz="2400" dirty="0"/>
              <a:t>Preference will be given to candidates who are currently enrolled in or have completed a neurotology fellowship program.</a:t>
            </a:r>
          </a:p>
          <a:p>
            <a:r>
              <a:rPr lang="en-US" altLang="en-US" sz="2400" dirty="0"/>
              <a:t>Any topic related to ear disorders</a:t>
            </a:r>
          </a:p>
          <a:p>
            <a:r>
              <a:rPr lang="en-US" altLang="en-US" sz="2400" dirty="0"/>
              <a:t>Successful applicants will be reviewed for progress in subsequent years 2 &amp; 3. </a:t>
            </a:r>
          </a:p>
        </p:txBody>
      </p:sp>
      <p:pic>
        <p:nvPicPr>
          <p:cNvPr id="9" name="Picture 8" descr="A picture containing silhouette, night sky&#10;&#10;Description automatically generated">
            <a:extLst>
              <a:ext uri="{FF2B5EF4-FFF2-40B4-BE49-F238E27FC236}">
                <a16:creationId xmlns:a16="http://schemas.microsoft.com/office/drawing/2014/main" id="{157C0AA8-2D58-4E9A-9236-42488E71918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02" t="46699" r="42571" b="38265"/>
          <a:stretch/>
        </p:blipFill>
        <p:spPr>
          <a:xfrm>
            <a:off x="10789515" y="2144575"/>
            <a:ext cx="903727" cy="818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792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81B367-F115-4D27-A342-9C2E6C67D311}"/>
              </a:ext>
            </a:extLst>
          </p:cNvPr>
          <p:cNvSpPr/>
          <p:nvPr/>
        </p:nvSpPr>
        <p:spPr>
          <a:xfrm>
            <a:off x="618813" y="426330"/>
            <a:ext cx="10916691" cy="1473958"/>
          </a:xfrm>
          <a:prstGeom prst="rect">
            <a:avLst/>
          </a:prstGeom>
          <a:solidFill>
            <a:srgbClr val="436254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 American </a:t>
            </a:r>
            <a:r>
              <a:rPr lang="en-US" altLang="en-US" sz="3000" b="1" dirty="0" err="1">
                <a:latin typeface="Verdana" panose="020B0604030504040204" pitchFamily="34" charset="0"/>
                <a:ea typeface="Verdana" panose="020B0604030504040204" pitchFamily="34" charset="0"/>
              </a:rPr>
              <a:t>Otological</a:t>
            </a:r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Society </a:t>
            </a:r>
            <a:r>
              <a:rPr lang="en-US" alt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Research Fund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A0AD61-F8E9-4957-886D-1F2C4D3B0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58516" y="426330"/>
            <a:ext cx="1496176" cy="149617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C346B1D-FD6C-4A0D-9A1A-6F9520F98679}"/>
              </a:ext>
            </a:extLst>
          </p:cNvPr>
          <p:cNvSpPr/>
          <p:nvPr/>
        </p:nvSpPr>
        <p:spPr>
          <a:xfrm>
            <a:off x="1643605" y="1655180"/>
            <a:ext cx="8537660" cy="983848"/>
          </a:xfrm>
          <a:prstGeom prst="rect">
            <a:avLst/>
          </a:prstGeom>
          <a:solidFill>
            <a:srgbClr val="A44C4A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5887F-55BE-4BBE-9010-0A810E0D447C}"/>
              </a:ext>
            </a:extLst>
          </p:cNvPr>
          <p:cNvSpPr txBox="1"/>
          <p:nvPr/>
        </p:nvSpPr>
        <p:spPr>
          <a:xfrm>
            <a:off x="2199190" y="1794076"/>
            <a:ext cx="75119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Medical Student Grant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83B349-CBE3-4F94-BF62-7EBF0F54D493}"/>
              </a:ext>
            </a:extLst>
          </p:cNvPr>
          <p:cNvSpPr txBox="1"/>
          <p:nvPr/>
        </p:nvSpPr>
        <p:spPr>
          <a:xfrm>
            <a:off x="1678927" y="1623326"/>
            <a:ext cx="66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5833A1-6D0C-4B5C-BC0C-6F37405FE131}"/>
              </a:ext>
            </a:extLst>
          </p:cNvPr>
          <p:cNvSpPr txBox="1">
            <a:spLocks/>
          </p:cNvSpPr>
          <p:nvPr/>
        </p:nvSpPr>
        <p:spPr>
          <a:xfrm>
            <a:off x="618813" y="3075759"/>
            <a:ext cx="11036893" cy="326419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Full-time medical or undergraduate students</a:t>
            </a:r>
          </a:p>
          <a:p>
            <a:r>
              <a:rPr lang="en-US" altLang="en-US" dirty="0"/>
              <a:t>Any topic related to ear disorders</a:t>
            </a:r>
          </a:p>
          <a:p>
            <a:r>
              <a:rPr lang="en-US" altLang="en-US" dirty="0"/>
              <a:t>Mentorship/supportive environment is key </a:t>
            </a:r>
          </a:p>
          <a:p>
            <a:r>
              <a:rPr lang="en-US" altLang="en-US" dirty="0"/>
              <a:t>3-page research strategy</a:t>
            </a:r>
          </a:p>
          <a:p>
            <a:r>
              <a:rPr lang="en-US" altLang="en-US" b="1" dirty="0"/>
              <a:t>$5K for 3 months</a:t>
            </a:r>
            <a:r>
              <a:rPr lang="en-US" altLang="en-US" dirty="0"/>
              <a:t> (0.25FTE); </a:t>
            </a:r>
            <a:r>
              <a:rPr lang="en-US" altLang="en-US" b="1" dirty="0"/>
              <a:t>$20K for 12 months </a:t>
            </a:r>
            <a:r>
              <a:rPr lang="en-US" altLang="en-US" dirty="0"/>
              <a:t>(1.0FTE)</a:t>
            </a:r>
          </a:p>
          <a:p>
            <a:r>
              <a:rPr lang="en-US" altLang="en-US" dirty="0"/>
              <a:t>Non-renewable</a:t>
            </a:r>
          </a:p>
        </p:txBody>
      </p:sp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21E2F222-36C7-4525-9A99-720A5455817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24" t="40016" r="43181" b="36664"/>
          <a:stretch/>
        </p:blipFill>
        <p:spPr>
          <a:xfrm>
            <a:off x="10893805" y="2235696"/>
            <a:ext cx="453667" cy="65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744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81B367-F115-4D27-A342-9C2E6C67D311}"/>
              </a:ext>
            </a:extLst>
          </p:cNvPr>
          <p:cNvSpPr/>
          <p:nvPr/>
        </p:nvSpPr>
        <p:spPr>
          <a:xfrm>
            <a:off x="618813" y="426330"/>
            <a:ext cx="10916691" cy="1473958"/>
          </a:xfrm>
          <a:prstGeom prst="rect">
            <a:avLst/>
          </a:prstGeom>
          <a:solidFill>
            <a:srgbClr val="436254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 American </a:t>
            </a:r>
            <a:r>
              <a:rPr lang="en-US" altLang="en-US" sz="3000" b="1" dirty="0" err="1">
                <a:latin typeface="Verdana" panose="020B0604030504040204" pitchFamily="34" charset="0"/>
                <a:ea typeface="Verdana" panose="020B0604030504040204" pitchFamily="34" charset="0"/>
              </a:rPr>
              <a:t>Otological</a:t>
            </a:r>
            <a:r>
              <a:rPr lang="en-US" alt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 Society </a:t>
            </a:r>
            <a:r>
              <a:rPr lang="en-US" alt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Research Fund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A0AD61-F8E9-4957-886D-1F2C4D3B0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58516" y="426330"/>
            <a:ext cx="1496176" cy="1496176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1E195D1-D306-4045-82B5-77C14AFDA6C4}"/>
              </a:ext>
            </a:extLst>
          </p:cNvPr>
          <p:cNvSpPr txBox="1">
            <a:spLocks/>
          </p:cNvSpPr>
          <p:nvPr/>
        </p:nvSpPr>
        <p:spPr>
          <a:xfrm>
            <a:off x="479334" y="2238166"/>
            <a:ext cx="10975358" cy="39658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b="1" dirty="0"/>
              <a:t>Important Dates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/>
              <a:t>Letter of intent (competitive): November 1</a:t>
            </a:r>
          </a:p>
          <a:p>
            <a:pPr lvl="1"/>
            <a:r>
              <a:rPr lang="en-US" altLang="en-US" dirty="0"/>
              <a:t>Invitations to submit go out: December 5</a:t>
            </a:r>
          </a:p>
          <a:p>
            <a:pPr lvl="1"/>
            <a:r>
              <a:rPr lang="en-US" altLang="en-US" dirty="0"/>
              <a:t>Grant submission deadline: January 31</a:t>
            </a:r>
          </a:p>
          <a:p>
            <a:pPr lvl="1"/>
            <a:r>
              <a:rPr lang="en-US" altLang="en-US" dirty="0"/>
              <a:t>Funding dates: July 1 – June 30</a:t>
            </a:r>
            <a:br>
              <a:rPr lang="en-US" altLang="en-US" dirty="0"/>
            </a:br>
            <a:endParaRPr lang="en-US" altLang="en-US" sz="3200" dirty="0"/>
          </a:p>
          <a:p>
            <a:r>
              <a:rPr lang="en-US" altLang="en-US" b="1" dirty="0"/>
              <a:t>Brief written feedback will be provided</a:t>
            </a:r>
            <a:endParaRPr lang="en-US" altLang="en-US" sz="4000" b="1" dirty="0"/>
          </a:p>
          <a:p>
            <a:r>
              <a:rPr lang="en-US" altLang="en-US" b="1" dirty="0"/>
              <a:t>No funding overlap is permitted</a:t>
            </a:r>
          </a:p>
          <a:p>
            <a:pPr lvl="1"/>
            <a:r>
              <a:rPr lang="en-US" altLang="en-US" dirty="0"/>
              <a:t>Requirement for a statement of other support from the PIs prior to initiating funding  </a:t>
            </a:r>
          </a:p>
        </p:txBody>
      </p:sp>
    </p:spTree>
    <p:extLst>
      <p:ext uri="{BB962C8B-B14F-4D97-AF65-F5344CB8AC3E}">
        <p14:creationId xmlns:p14="http://schemas.microsoft.com/office/powerpoint/2010/main" val="3726636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908</Words>
  <Application>Microsoft Office PowerPoint</Application>
  <PresentationFormat>Widescreen</PresentationFormat>
  <Paragraphs>167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Hertzano, Ronna</dc:creator>
  <cp:lastModifiedBy>Kristen Bordignon</cp:lastModifiedBy>
  <cp:revision>2</cp:revision>
  <dcterms:created xsi:type="dcterms:W3CDTF">2023-01-19T17:53:45Z</dcterms:created>
  <dcterms:modified xsi:type="dcterms:W3CDTF">2024-01-30T20:08:40Z</dcterms:modified>
</cp:coreProperties>
</file>